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7" r:id="rId3"/>
    <p:sldMasterId id="2147483690" r:id="rId4"/>
  </p:sldMasterIdLst>
  <p:notesMasterIdLst>
    <p:notesMasterId r:id="rId25"/>
  </p:notesMasterIdLst>
  <p:handoutMasterIdLst>
    <p:handoutMasterId r:id="rId26"/>
  </p:handoutMasterIdLst>
  <p:sldIdLst>
    <p:sldId id="256" r:id="rId5"/>
    <p:sldId id="390" r:id="rId6"/>
    <p:sldId id="370" r:id="rId7"/>
    <p:sldId id="330" r:id="rId8"/>
    <p:sldId id="260" r:id="rId9"/>
    <p:sldId id="372" r:id="rId10"/>
    <p:sldId id="373" r:id="rId11"/>
    <p:sldId id="380" r:id="rId12"/>
    <p:sldId id="376" r:id="rId13"/>
    <p:sldId id="375" r:id="rId14"/>
    <p:sldId id="381" r:id="rId15"/>
    <p:sldId id="387" r:id="rId16"/>
    <p:sldId id="383" r:id="rId17"/>
    <p:sldId id="385" r:id="rId18"/>
    <p:sldId id="384" r:id="rId19"/>
    <p:sldId id="391" r:id="rId20"/>
    <p:sldId id="388" r:id="rId21"/>
    <p:sldId id="378" r:id="rId22"/>
    <p:sldId id="379" r:id="rId23"/>
    <p:sldId id="389" r:id="rId24"/>
  </p:sldIdLst>
  <p:sldSz cx="9144000" cy="6858000" type="screen4x3"/>
  <p:notesSz cx="6858000" cy="914400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2" autoAdjust="0"/>
    <p:restoredTop sz="94665" autoAdjust="0"/>
  </p:normalViewPr>
  <p:slideViewPr>
    <p:cSldViewPr>
      <p:cViewPr>
        <p:scale>
          <a:sx n="77" d="100"/>
          <a:sy n="77" d="100"/>
        </p:scale>
        <p:origin x="-1170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23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82978956754093"/>
          <c:y val="0.13374681396108967"/>
          <c:w val="0.71470406422078459"/>
          <c:h val="0.664919276280091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'Ark1'!$B$1:$B$2</c:f>
              <c:strCache>
                <c:ptCount val="1"/>
                <c:pt idx="0">
                  <c:v>Antall prøver med val</c:v>
                </c:pt>
              </c:strCache>
            </c:strRef>
          </c:tx>
          <c:spPr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40000"/>
                    <a:lumOff val="60000"/>
                  </a:schemeClr>
                </a:gs>
                <a:gs pos="10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>
              <a:outerShdw blurRad="63500" dist="63500" dir="13500000" sx="101000" sy="101000" algn="br" rotWithShape="0">
                <a:prstClr val="black">
                  <a:alpha val="30000"/>
                </a:prstClr>
              </a:outerShdw>
            </a:effectLst>
          </c:spPr>
          <c:invertIfNegative val="0"/>
          <c:cat>
            <c:numRef>
              <c:f>'Ark1'!$A$3:$A$7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'Ark1'!$B$3:$B$7</c:f>
              <c:numCache>
                <c:formatCode>General</c:formatCode>
                <c:ptCount val="5"/>
                <c:pt idx="0">
                  <c:v>232</c:v>
                </c:pt>
                <c:pt idx="1">
                  <c:v>480</c:v>
                </c:pt>
                <c:pt idx="2">
                  <c:v>840</c:v>
                </c:pt>
                <c:pt idx="3">
                  <c:v>1225</c:v>
                </c:pt>
                <c:pt idx="4">
                  <c:v>2000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6F2-4D17-A875-364503903A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734912"/>
        <c:axId val="85736064"/>
      </c:barChart>
      <c:catAx>
        <c:axId val="85734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5400"/>
        </c:spPr>
        <c:txPr>
          <a:bodyPr/>
          <a:lstStyle/>
          <a:p>
            <a:pPr>
              <a:defRPr sz="1600" b="1"/>
            </a:pPr>
            <a:endParaRPr lang="nb-NO"/>
          </a:p>
        </c:txPr>
        <c:crossAx val="85736064"/>
        <c:crosses val="autoZero"/>
        <c:auto val="1"/>
        <c:lblAlgn val="ctr"/>
        <c:lblOffset val="100"/>
        <c:noMultiLvlLbl val="0"/>
      </c:catAx>
      <c:valAx>
        <c:axId val="85736064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spPr>
          <a:ln w="22225"/>
          <a:effectLst>
            <a:outerShdw blurRad="965200" dist="50800" dir="5400000" sx="200000" sy="200000" algn="ctr" rotWithShape="0">
              <a:schemeClr val="tx1">
                <a:alpha val="0"/>
              </a:schemeClr>
            </a:outerShdw>
          </a:effectLst>
        </c:spPr>
        <c:txPr>
          <a:bodyPr/>
          <a:lstStyle/>
          <a:p>
            <a:pPr>
              <a:defRPr sz="1600" b="1"/>
            </a:pPr>
            <a:endParaRPr lang="nb-NO"/>
          </a:p>
        </c:txPr>
        <c:crossAx val="85734912"/>
        <c:crosses val="autoZero"/>
        <c:crossBetween val="between"/>
      </c:valAx>
      <c:spPr>
        <a:gradFill>
          <a:gsLst>
            <a:gs pos="53000">
              <a:schemeClr val="bg1">
                <a:alpha val="49000"/>
                <a:lumMod val="75000"/>
                <a:lumOff val="25000"/>
              </a:schemeClr>
            </a:gs>
            <a:gs pos="100000">
              <a:schemeClr val="accent1">
                <a:lumMod val="20000"/>
                <a:lumOff val="80000"/>
              </a:schemeClr>
            </a:gs>
            <a:gs pos="99000">
              <a:srgbClr val="C4D6EB"/>
            </a:gs>
            <a:gs pos="100000">
              <a:srgbClr val="FFEBFA"/>
            </a:gs>
          </a:gsLst>
          <a:path path="circle">
            <a:fillToRect l="50000" t="50000" r="50000" b="50000"/>
          </a:path>
        </a:gradFill>
      </c:spPr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5F9DFC-07C7-4F2D-9CFF-FA2040867F1D}" type="doc">
      <dgm:prSet loTypeId="urn:microsoft.com/office/officeart/2005/8/layout/process3" loCatId="process" qsTypeId="urn:microsoft.com/office/officeart/2005/8/quickstyle/simple1" qsCatId="simple" csTypeId="urn:microsoft.com/office/officeart/2005/8/colors/accent0_1" csCatId="mainScheme" phldr="1"/>
      <dgm:spPr/>
    </dgm:pt>
    <dgm:pt modelId="{EFB58C0A-13E3-46CC-95D6-277B529BBC83}">
      <dgm:prSet phldrT="[Text]"/>
      <dgm:spPr/>
      <dgm:t>
        <a:bodyPr/>
        <a:lstStyle/>
        <a:p>
          <a:r>
            <a:rPr lang="en-US" dirty="0"/>
            <a:t>2016</a:t>
          </a:r>
        </a:p>
      </dgm:t>
    </dgm:pt>
    <dgm:pt modelId="{52067033-0C69-45C2-B708-8595F714F7FA}" type="parTrans" cxnId="{FBA01DD8-098E-4054-869A-B8A8833E402F}">
      <dgm:prSet/>
      <dgm:spPr/>
      <dgm:t>
        <a:bodyPr/>
        <a:lstStyle/>
        <a:p>
          <a:endParaRPr lang="en-US"/>
        </a:p>
      </dgm:t>
    </dgm:pt>
    <dgm:pt modelId="{2AB0F069-963F-43E8-B9E2-8FA1691BDDA4}" type="sibTrans" cxnId="{FBA01DD8-098E-4054-869A-B8A8833E402F}">
      <dgm:prSet/>
      <dgm:spPr/>
      <dgm:t>
        <a:bodyPr/>
        <a:lstStyle/>
        <a:p>
          <a:endParaRPr lang="en-US"/>
        </a:p>
      </dgm:t>
    </dgm:pt>
    <dgm:pt modelId="{5B4E3150-C697-481A-843A-71DB7D9A49C2}">
      <dgm:prSet phldrT="[Text]"/>
      <dgm:spPr/>
      <dgm:t>
        <a:bodyPr/>
        <a:lstStyle/>
        <a:p>
          <a:r>
            <a:rPr lang="en-US" dirty="0"/>
            <a:t>2017</a:t>
          </a:r>
        </a:p>
      </dgm:t>
    </dgm:pt>
    <dgm:pt modelId="{200E6E2E-E8B7-4FBE-BFBC-3C83E7090557}" type="parTrans" cxnId="{9C52380A-CF1B-487F-9535-0E9AF1444BD8}">
      <dgm:prSet/>
      <dgm:spPr/>
      <dgm:t>
        <a:bodyPr/>
        <a:lstStyle/>
        <a:p>
          <a:endParaRPr lang="en-US"/>
        </a:p>
      </dgm:t>
    </dgm:pt>
    <dgm:pt modelId="{5E892E17-F68A-4E1A-9175-35565FD79F6C}" type="sibTrans" cxnId="{9C52380A-CF1B-487F-9535-0E9AF1444BD8}">
      <dgm:prSet/>
      <dgm:spPr/>
      <dgm:t>
        <a:bodyPr/>
        <a:lstStyle/>
        <a:p>
          <a:endParaRPr lang="en-US"/>
        </a:p>
      </dgm:t>
    </dgm:pt>
    <dgm:pt modelId="{8904A78F-CBE4-42F9-8517-7E944F6A242F}">
      <dgm:prSet phldrT="[Text]"/>
      <dgm:spPr/>
      <dgm:t>
        <a:bodyPr/>
        <a:lstStyle/>
        <a:p>
          <a:r>
            <a:rPr lang="en-US" dirty="0"/>
            <a:t>2018</a:t>
          </a:r>
        </a:p>
      </dgm:t>
    </dgm:pt>
    <dgm:pt modelId="{FDF6A70A-EFFF-4C72-8D16-4FE6623C196B}" type="parTrans" cxnId="{60650C7A-A2D6-40B8-9B62-CE73A437D074}">
      <dgm:prSet/>
      <dgm:spPr/>
      <dgm:t>
        <a:bodyPr/>
        <a:lstStyle/>
        <a:p>
          <a:endParaRPr lang="en-US"/>
        </a:p>
      </dgm:t>
    </dgm:pt>
    <dgm:pt modelId="{AFE8861F-B048-45D7-ACD3-C6DDF62A1F76}" type="sibTrans" cxnId="{60650C7A-A2D6-40B8-9B62-CE73A437D074}">
      <dgm:prSet/>
      <dgm:spPr/>
      <dgm:t>
        <a:bodyPr/>
        <a:lstStyle/>
        <a:p>
          <a:endParaRPr lang="en-US"/>
        </a:p>
      </dgm:t>
    </dgm:pt>
    <dgm:pt modelId="{B9132887-6CA1-4B2D-B40D-A91C312B9C51}">
      <dgm:prSet phldrT="[Text]"/>
      <dgm:spPr/>
      <dgm:t>
        <a:bodyPr/>
        <a:lstStyle/>
        <a:p>
          <a:r>
            <a:rPr lang="en-US" dirty="0"/>
            <a:t>WS 6 Copenhagen</a:t>
          </a:r>
        </a:p>
      </dgm:t>
    </dgm:pt>
    <dgm:pt modelId="{63FD0758-5F18-4757-8C7C-7498530FE51F}" type="parTrans" cxnId="{4EA3B5AB-C82A-4C09-BB4E-D9020FB4ED3D}">
      <dgm:prSet/>
      <dgm:spPr/>
      <dgm:t>
        <a:bodyPr/>
        <a:lstStyle/>
        <a:p>
          <a:endParaRPr lang="en-US"/>
        </a:p>
      </dgm:t>
    </dgm:pt>
    <dgm:pt modelId="{43E5100A-AA3F-4970-A242-0D5A6F987003}" type="sibTrans" cxnId="{4EA3B5AB-C82A-4C09-BB4E-D9020FB4ED3D}">
      <dgm:prSet/>
      <dgm:spPr/>
      <dgm:t>
        <a:bodyPr/>
        <a:lstStyle/>
        <a:p>
          <a:endParaRPr lang="en-US"/>
        </a:p>
      </dgm:t>
    </dgm:pt>
    <dgm:pt modelId="{6B697B70-A670-47FC-8093-AE73EDB2A9FD}">
      <dgm:prSet phldrT="[Text]"/>
      <dgm:spPr/>
      <dgm:t>
        <a:bodyPr/>
        <a:lstStyle/>
        <a:p>
          <a:r>
            <a:rPr lang="en-US" dirty="0"/>
            <a:t>WS 2 Stockholm</a:t>
          </a:r>
        </a:p>
      </dgm:t>
    </dgm:pt>
    <dgm:pt modelId="{A16602BC-ACC2-48C0-B688-1AA9DBEF13FB}" type="parTrans" cxnId="{1280BFDB-96E7-442A-8429-C77FA88DC30D}">
      <dgm:prSet/>
      <dgm:spPr/>
      <dgm:t>
        <a:bodyPr/>
        <a:lstStyle/>
        <a:p>
          <a:endParaRPr lang="en-US"/>
        </a:p>
      </dgm:t>
    </dgm:pt>
    <dgm:pt modelId="{ECA8311A-4833-414F-B823-D0615E05D85C}" type="sibTrans" cxnId="{1280BFDB-96E7-442A-8429-C77FA88DC30D}">
      <dgm:prSet/>
      <dgm:spPr/>
      <dgm:t>
        <a:bodyPr/>
        <a:lstStyle/>
        <a:p>
          <a:endParaRPr lang="en-US"/>
        </a:p>
      </dgm:t>
    </dgm:pt>
    <dgm:pt modelId="{03DE8D72-77A8-4D62-B2E2-D40274C53860}">
      <dgm:prSet phldrT="[Text]"/>
      <dgm:spPr/>
      <dgm:t>
        <a:bodyPr/>
        <a:lstStyle/>
        <a:p>
          <a:r>
            <a:rPr lang="en-US" dirty="0"/>
            <a:t>WS 1 Høvik</a:t>
          </a:r>
        </a:p>
      </dgm:t>
    </dgm:pt>
    <dgm:pt modelId="{A910DEC1-0C6C-43A0-AAC3-59F15A2903CF}" type="parTrans" cxnId="{773AB0EA-8A62-4A51-A6C9-BFFD6554F3D1}">
      <dgm:prSet/>
      <dgm:spPr/>
      <dgm:t>
        <a:bodyPr/>
        <a:lstStyle/>
        <a:p>
          <a:endParaRPr lang="en-US"/>
        </a:p>
      </dgm:t>
    </dgm:pt>
    <dgm:pt modelId="{A10CA059-0A53-4C12-AAA7-AAF2E91F3FB2}" type="sibTrans" cxnId="{773AB0EA-8A62-4A51-A6C9-BFFD6554F3D1}">
      <dgm:prSet/>
      <dgm:spPr/>
      <dgm:t>
        <a:bodyPr/>
        <a:lstStyle/>
        <a:p>
          <a:endParaRPr lang="en-US"/>
        </a:p>
      </dgm:t>
    </dgm:pt>
    <dgm:pt modelId="{A5B0586A-546D-4A59-A0E8-ACAC29E7276F}">
      <dgm:prSet phldrT="[Text]"/>
      <dgm:spPr/>
      <dgm:t>
        <a:bodyPr/>
        <a:lstStyle/>
        <a:p>
          <a:r>
            <a:rPr lang="en-US" dirty="0"/>
            <a:t>WS 3 Copenhagen</a:t>
          </a:r>
        </a:p>
      </dgm:t>
    </dgm:pt>
    <dgm:pt modelId="{43CA4BC9-A7C5-4285-B44C-0345C595C5F7}" type="parTrans" cxnId="{FE9CB7D4-9E0A-4CA6-A32E-F3087AD3260E}">
      <dgm:prSet/>
      <dgm:spPr/>
      <dgm:t>
        <a:bodyPr/>
        <a:lstStyle/>
        <a:p>
          <a:endParaRPr lang="en-US"/>
        </a:p>
      </dgm:t>
    </dgm:pt>
    <dgm:pt modelId="{BE8291E3-A411-4E55-8071-F643B868BA5F}" type="sibTrans" cxnId="{FE9CB7D4-9E0A-4CA6-A32E-F3087AD3260E}">
      <dgm:prSet/>
      <dgm:spPr/>
      <dgm:t>
        <a:bodyPr/>
        <a:lstStyle/>
        <a:p>
          <a:endParaRPr lang="en-US"/>
        </a:p>
      </dgm:t>
    </dgm:pt>
    <dgm:pt modelId="{96776365-2C63-4F99-9ACF-EBE8154A6948}">
      <dgm:prSet phldrT="[Text]"/>
      <dgm:spPr/>
      <dgm:t>
        <a:bodyPr/>
        <a:lstStyle/>
        <a:p>
          <a:r>
            <a:rPr lang="en-US" dirty="0"/>
            <a:t>Inaugural symposium &amp; WS 4 Høvik</a:t>
          </a:r>
        </a:p>
      </dgm:t>
    </dgm:pt>
    <dgm:pt modelId="{40F9E28E-016E-4EDE-BCFE-50D95C24DBA6}" type="parTrans" cxnId="{5997E17D-F742-4509-B57D-A7A98329EF48}">
      <dgm:prSet/>
      <dgm:spPr/>
      <dgm:t>
        <a:bodyPr/>
        <a:lstStyle/>
        <a:p>
          <a:endParaRPr lang="en-US"/>
        </a:p>
      </dgm:t>
    </dgm:pt>
    <dgm:pt modelId="{92692AC1-6D2F-4A4E-A150-D4C54F75EDB9}" type="sibTrans" cxnId="{5997E17D-F742-4509-B57D-A7A98329EF48}">
      <dgm:prSet/>
      <dgm:spPr/>
      <dgm:t>
        <a:bodyPr/>
        <a:lstStyle/>
        <a:p>
          <a:endParaRPr lang="en-US"/>
        </a:p>
      </dgm:t>
    </dgm:pt>
    <dgm:pt modelId="{CAF387D6-C45E-4B99-BFDD-7538A93CCD35}">
      <dgm:prSet phldrT="[Text]"/>
      <dgm:spPr/>
      <dgm:t>
        <a:bodyPr/>
        <a:lstStyle/>
        <a:p>
          <a:r>
            <a:rPr lang="en-US" dirty="0"/>
            <a:t>WS 5 Stockholm</a:t>
          </a:r>
        </a:p>
      </dgm:t>
    </dgm:pt>
    <dgm:pt modelId="{B2BECD04-C853-4CFE-A30B-4FDD6A94C783}" type="parTrans" cxnId="{1E11DC1A-90D4-4A4B-A59A-833333D61645}">
      <dgm:prSet/>
      <dgm:spPr/>
      <dgm:t>
        <a:bodyPr/>
        <a:lstStyle/>
        <a:p>
          <a:endParaRPr lang="en-US"/>
        </a:p>
      </dgm:t>
    </dgm:pt>
    <dgm:pt modelId="{6430D097-F445-4403-B9F6-57BEAC060230}" type="sibTrans" cxnId="{1E11DC1A-90D4-4A4B-A59A-833333D61645}">
      <dgm:prSet/>
      <dgm:spPr/>
      <dgm:t>
        <a:bodyPr/>
        <a:lstStyle/>
        <a:p>
          <a:endParaRPr lang="en-US"/>
        </a:p>
      </dgm:t>
    </dgm:pt>
    <dgm:pt modelId="{6409065C-BF20-40E4-A98E-786FD25337BB}">
      <dgm:prSet phldrT="[Text]"/>
      <dgm:spPr/>
      <dgm:t>
        <a:bodyPr/>
        <a:lstStyle/>
        <a:p>
          <a:r>
            <a:rPr lang="en-US" dirty="0"/>
            <a:t>2019</a:t>
          </a:r>
        </a:p>
      </dgm:t>
    </dgm:pt>
    <dgm:pt modelId="{AA495532-C94B-42E9-9B77-A4C85407AC1E}" type="parTrans" cxnId="{DED161A8-4CE9-4512-B4CC-F3D5195035C6}">
      <dgm:prSet/>
      <dgm:spPr/>
      <dgm:t>
        <a:bodyPr/>
        <a:lstStyle/>
        <a:p>
          <a:endParaRPr lang="en-GB"/>
        </a:p>
      </dgm:t>
    </dgm:pt>
    <dgm:pt modelId="{D9753A0E-C8DF-4EDB-B66E-7906CDC99375}" type="sibTrans" cxnId="{DED161A8-4CE9-4512-B4CC-F3D5195035C6}">
      <dgm:prSet/>
      <dgm:spPr/>
      <dgm:t>
        <a:bodyPr/>
        <a:lstStyle/>
        <a:p>
          <a:endParaRPr lang="en-GB"/>
        </a:p>
      </dgm:t>
    </dgm:pt>
    <dgm:pt modelId="{2C1EBA1A-FB6F-4921-882C-91CD7896B4B6}">
      <dgm:prSet phldrT="[Text]"/>
      <dgm:spPr/>
      <dgm:t>
        <a:bodyPr/>
        <a:lstStyle/>
        <a:p>
          <a:r>
            <a:rPr lang="en-US" dirty="0"/>
            <a:t>WS 7 Helsinki</a:t>
          </a:r>
        </a:p>
      </dgm:t>
    </dgm:pt>
    <dgm:pt modelId="{9E01EED3-08F5-4F7B-8EEE-7C8246C96C37}" type="parTrans" cxnId="{B518AA13-B4C7-4E59-927F-AA916E57AB8F}">
      <dgm:prSet/>
      <dgm:spPr/>
      <dgm:t>
        <a:bodyPr/>
        <a:lstStyle/>
        <a:p>
          <a:endParaRPr lang="en-GB"/>
        </a:p>
      </dgm:t>
    </dgm:pt>
    <dgm:pt modelId="{CD620BE1-B4AE-4C08-9C98-4897F8FDA32E}" type="sibTrans" cxnId="{B518AA13-B4C7-4E59-927F-AA916E57AB8F}">
      <dgm:prSet/>
      <dgm:spPr/>
      <dgm:t>
        <a:bodyPr/>
        <a:lstStyle/>
        <a:p>
          <a:endParaRPr lang="en-GB"/>
        </a:p>
      </dgm:t>
    </dgm:pt>
    <dgm:pt modelId="{C1D760B4-00EE-4D56-8436-FA89184B2A88}">
      <dgm:prSet phldrT="[Text]"/>
      <dgm:spPr/>
      <dgm:t>
        <a:bodyPr/>
        <a:lstStyle/>
        <a:p>
          <a:r>
            <a:rPr lang="en-US" dirty="0"/>
            <a:t>Symposium &amp; WS 8 Høvik</a:t>
          </a:r>
        </a:p>
      </dgm:t>
    </dgm:pt>
    <dgm:pt modelId="{B5FC25BC-1B04-4BD1-9BF5-C1DF9D8DD669}" type="parTrans" cxnId="{008BE385-63F1-44FD-92CA-D51BFC26B024}">
      <dgm:prSet/>
      <dgm:spPr/>
      <dgm:t>
        <a:bodyPr/>
        <a:lstStyle/>
        <a:p>
          <a:endParaRPr lang="en-GB"/>
        </a:p>
      </dgm:t>
    </dgm:pt>
    <dgm:pt modelId="{FE753656-8403-47EE-9D69-DA76C67768CD}" type="sibTrans" cxnId="{008BE385-63F1-44FD-92CA-D51BFC26B024}">
      <dgm:prSet/>
      <dgm:spPr/>
      <dgm:t>
        <a:bodyPr/>
        <a:lstStyle/>
        <a:p>
          <a:endParaRPr lang="en-GB"/>
        </a:p>
      </dgm:t>
    </dgm:pt>
    <dgm:pt modelId="{12971BED-F735-4FDD-ADB0-190EAB438115}" type="pres">
      <dgm:prSet presAssocID="{535F9DFC-07C7-4F2D-9CFF-FA2040867F1D}" presName="linearFlow" presStyleCnt="0">
        <dgm:presLayoutVars>
          <dgm:dir/>
          <dgm:animLvl val="lvl"/>
          <dgm:resizeHandles val="exact"/>
        </dgm:presLayoutVars>
      </dgm:prSet>
      <dgm:spPr/>
    </dgm:pt>
    <dgm:pt modelId="{47FB12AB-36FD-4BC7-A183-AAB82C5BF448}" type="pres">
      <dgm:prSet presAssocID="{EFB58C0A-13E3-46CC-95D6-277B529BBC83}" presName="composite" presStyleCnt="0"/>
      <dgm:spPr/>
    </dgm:pt>
    <dgm:pt modelId="{8836B614-6EAA-43D3-A6BF-7A1F7080B785}" type="pres">
      <dgm:prSet presAssocID="{EFB58C0A-13E3-46CC-95D6-277B529BBC83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0BC1CBB2-000C-4F81-BF49-E436AAA17387}" type="pres">
      <dgm:prSet presAssocID="{EFB58C0A-13E3-46CC-95D6-277B529BBC83}" presName="parSh" presStyleLbl="node1" presStyleIdx="0" presStyleCnt="4"/>
      <dgm:spPr/>
      <dgm:t>
        <a:bodyPr/>
        <a:lstStyle/>
        <a:p>
          <a:endParaRPr lang="nb-NO"/>
        </a:p>
      </dgm:t>
    </dgm:pt>
    <dgm:pt modelId="{E7D0BD71-FD20-43E0-9912-E26C9E3E67B4}" type="pres">
      <dgm:prSet presAssocID="{EFB58C0A-13E3-46CC-95D6-277B529BBC83}" presName="desTx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82EC99D3-4067-462F-88A0-AE02D90D8050}" type="pres">
      <dgm:prSet presAssocID="{2AB0F069-963F-43E8-B9E2-8FA1691BDDA4}" presName="sibTrans" presStyleLbl="sibTrans2D1" presStyleIdx="0" presStyleCnt="3"/>
      <dgm:spPr/>
      <dgm:t>
        <a:bodyPr/>
        <a:lstStyle/>
        <a:p>
          <a:endParaRPr lang="nb-NO"/>
        </a:p>
      </dgm:t>
    </dgm:pt>
    <dgm:pt modelId="{1A90E468-CE7B-43B0-815D-6DB717EFA985}" type="pres">
      <dgm:prSet presAssocID="{2AB0F069-963F-43E8-B9E2-8FA1691BDDA4}" presName="connTx" presStyleLbl="sibTrans2D1" presStyleIdx="0" presStyleCnt="3"/>
      <dgm:spPr/>
      <dgm:t>
        <a:bodyPr/>
        <a:lstStyle/>
        <a:p>
          <a:endParaRPr lang="nb-NO"/>
        </a:p>
      </dgm:t>
    </dgm:pt>
    <dgm:pt modelId="{B5273C8A-8D2F-4AE0-8348-F793E04C011E}" type="pres">
      <dgm:prSet presAssocID="{5B4E3150-C697-481A-843A-71DB7D9A49C2}" presName="composite" presStyleCnt="0"/>
      <dgm:spPr/>
    </dgm:pt>
    <dgm:pt modelId="{9ADD49FD-F756-475C-93A8-15928B43560F}" type="pres">
      <dgm:prSet presAssocID="{5B4E3150-C697-481A-843A-71DB7D9A49C2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C89D9DE5-3D59-4770-9CCC-7F18FEBBD470}" type="pres">
      <dgm:prSet presAssocID="{5B4E3150-C697-481A-843A-71DB7D9A49C2}" presName="parSh" presStyleLbl="node1" presStyleIdx="1" presStyleCnt="4"/>
      <dgm:spPr/>
      <dgm:t>
        <a:bodyPr/>
        <a:lstStyle/>
        <a:p>
          <a:endParaRPr lang="nb-NO"/>
        </a:p>
      </dgm:t>
    </dgm:pt>
    <dgm:pt modelId="{C7994B84-43C1-4A89-8FAE-97E2E7ABA8B7}" type="pres">
      <dgm:prSet presAssocID="{5B4E3150-C697-481A-843A-71DB7D9A49C2}" presName="desTx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E3917666-BC3B-48F6-B391-1F4786EA697E}" type="pres">
      <dgm:prSet presAssocID="{5E892E17-F68A-4E1A-9175-35565FD79F6C}" presName="sibTrans" presStyleLbl="sibTrans2D1" presStyleIdx="1" presStyleCnt="3"/>
      <dgm:spPr/>
      <dgm:t>
        <a:bodyPr/>
        <a:lstStyle/>
        <a:p>
          <a:endParaRPr lang="nb-NO"/>
        </a:p>
      </dgm:t>
    </dgm:pt>
    <dgm:pt modelId="{CCCCE9C5-B079-4D16-ABC2-A8D5480FF49C}" type="pres">
      <dgm:prSet presAssocID="{5E892E17-F68A-4E1A-9175-35565FD79F6C}" presName="connTx" presStyleLbl="sibTrans2D1" presStyleIdx="1" presStyleCnt="3"/>
      <dgm:spPr/>
      <dgm:t>
        <a:bodyPr/>
        <a:lstStyle/>
        <a:p>
          <a:endParaRPr lang="nb-NO"/>
        </a:p>
      </dgm:t>
    </dgm:pt>
    <dgm:pt modelId="{A6C1AAA5-D675-43E6-96DE-C6F420BA54F4}" type="pres">
      <dgm:prSet presAssocID="{8904A78F-CBE4-42F9-8517-7E944F6A242F}" presName="composite" presStyleCnt="0"/>
      <dgm:spPr/>
    </dgm:pt>
    <dgm:pt modelId="{BB940768-7D9A-4B58-9A72-881839AE2E0A}" type="pres">
      <dgm:prSet presAssocID="{8904A78F-CBE4-42F9-8517-7E944F6A242F}" presName="par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A0DEF568-5E30-450D-94FE-31C69FDA1D78}" type="pres">
      <dgm:prSet presAssocID="{8904A78F-CBE4-42F9-8517-7E944F6A242F}" presName="parSh" presStyleLbl="node1" presStyleIdx="2" presStyleCnt="4"/>
      <dgm:spPr/>
      <dgm:t>
        <a:bodyPr/>
        <a:lstStyle/>
        <a:p>
          <a:endParaRPr lang="nb-NO"/>
        </a:p>
      </dgm:t>
    </dgm:pt>
    <dgm:pt modelId="{4A1CCD97-8938-4784-8CD6-B424FF7B1163}" type="pres">
      <dgm:prSet presAssocID="{8904A78F-CBE4-42F9-8517-7E944F6A242F}" presName="desTx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28F30968-813E-4EFE-9432-162C3955DE38}" type="pres">
      <dgm:prSet presAssocID="{AFE8861F-B048-45D7-ACD3-C6DDF62A1F76}" presName="sibTrans" presStyleLbl="sibTrans2D1" presStyleIdx="2" presStyleCnt="3"/>
      <dgm:spPr/>
      <dgm:t>
        <a:bodyPr/>
        <a:lstStyle/>
        <a:p>
          <a:endParaRPr lang="nb-NO"/>
        </a:p>
      </dgm:t>
    </dgm:pt>
    <dgm:pt modelId="{166A047E-4A47-4988-9828-4CD463FB9472}" type="pres">
      <dgm:prSet presAssocID="{AFE8861F-B048-45D7-ACD3-C6DDF62A1F76}" presName="connTx" presStyleLbl="sibTrans2D1" presStyleIdx="2" presStyleCnt="3"/>
      <dgm:spPr/>
      <dgm:t>
        <a:bodyPr/>
        <a:lstStyle/>
        <a:p>
          <a:endParaRPr lang="nb-NO"/>
        </a:p>
      </dgm:t>
    </dgm:pt>
    <dgm:pt modelId="{871714E3-D710-4B99-8207-D044D4FC5CE6}" type="pres">
      <dgm:prSet presAssocID="{6409065C-BF20-40E4-A98E-786FD25337BB}" presName="composite" presStyleCnt="0"/>
      <dgm:spPr/>
    </dgm:pt>
    <dgm:pt modelId="{B64F5F7F-2FA1-4E5C-99B2-4C4BEFD87A30}" type="pres">
      <dgm:prSet presAssocID="{6409065C-BF20-40E4-A98E-786FD25337BB}" presName="par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887D3E15-7C9F-4A36-9F92-0263353EDE50}" type="pres">
      <dgm:prSet presAssocID="{6409065C-BF20-40E4-A98E-786FD25337BB}" presName="parSh" presStyleLbl="node1" presStyleIdx="3" presStyleCnt="4"/>
      <dgm:spPr/>
      <dgm:t>
        <a:bodyPr/>
        <a:lstStyle/>
        <a:p>
          <a:endParaRPr lang="nb-NO"/>
        </a:p>
      </dgm:t>
    </dgm:pt>
    <dgm:pt modelId="{ED42283A-212C-4C8F-8066-55A0906D9F0F}" type="pres">
      <dgm:prSet presAssocID="{6409065C-BF20-40E4-A98E-786FD25337BB}" presName="desTx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9853DF13-6214-4D4A-B44E-69A5985C0122}" type="presOf" srcId="{03DE8D72-77A8-4D62-B2E2-D40274C53860}" destId="{E7D0BD71-FD20-43E0-9912-E26C9E3E67B4}" srcOrd="0" destOrd="0" presId="urn:microsoft.com/office/officeart/2005/8/layout/process3"/>
    <dgm:cxn modelId="{4DEA0365-CFA5-4B8D-9C1A-3A0840FF71AA}" type="presOf" srcId="{5B4E3150-C697-481A-843A-71DB7D9A49C2}" destId="{9ADD49FD-F756-475C-93A8-15928B43560F}" srcOrd="0" destOrd="0" presId="urn:microsoft.com/office/officeart/2005/8/layout/process3"/>
    <dgm:cxn modelId="{6AEA47FD-6956-4D6F-B1BB-B8FF8351A5BA}" type="presOf" srcId="{6B697B70-A670-47FC-8093-AE73EDB2A9FD}" destId="{E7D0BD71-FD20-43E0-9912-E26C9E3E67B4}" srcOrd="0" destOrd="1" presId="urn:microsoft.com/office/officeart/2005/8/layout/process3"/>
    <dgm:cxn modelId="{453726EE-BB6E-48B7-84AF-32D4EC5E2756}" type="presOf" srcId="{8904A78F-CBE4-42F9-8517-7E944F6A242F}" destId="{A0DEF568-5E30-450D-94FE-31C69FDA1D78}" srcOrd="1" destOrd="0" presId="urn:microsoft.com/office/officeart/2005/8/layout/process3"/>
    <dgm:cxn modelId="{DCFFBC79-4577-417E-9D48-E3667C585EF9}" type="presOf" srcId="{2AB0F069-963F-43E8-B9E2-8FA1691BDDA4}" destId="{82EC99D3-4067-462F-88A0-AE02D90D8050}" srcOrd="0" destOrd="0" presId="urn:microsoft.com/office/officeart/2005/8/layout/process3"/>
    <dgm:cxn modelId="{9002FDDE-7C63-4528-BECC-5EE59CDE354E}" type="presOf" srcId="{C1D760B4-00EE-4D56-8436-FA89184B2A88}" destId="{ED42283A-212C-4C8F-8066-55A0906D9F0F}" srcOrd="0" destOrd="1" presId="urn:microsoft.com/office/officeart/2005/8/layout/process3"/>
    <dgm:cxn modelId="{B518AA13-B4C7-4E59-927F-AA916E57AB8F}" srcId="{6409065C-BF20-40E4-A98E-786FD25337BB}" destId="{2C1EBA1A-FB6F-4921-882C-91CD7896B4B6}" srcOrd="0" destOrd="0" parTransId="{9E01EED3-08F5-4F7B-8EEE-7C8246C96C37}" sibTransId="{CD620BE1-B4AE-4C08-9C98-4897F8FDA32E}"/>
    <dgm:cxn modelId="{7071ABE8-D577-4A11-9622-284F67925A8F}" type="presOf" srcId="{6409065C-BF20-40E4-A98E-786FD25337BB}" destId="{887D3E15-7C9F-4A36-9F92-0263353EDE50}" srcOrd="1" destOrd="0" presId="urn:microsoft.com/office/officeart/2005/8/layout/process3"/>
    <dgm:cxn modelId="{5997E17D-F742-4509-B57D-A7A98329EF48}" srcId="{5B4E3150-C697-481A-843A-71DB7D9A49C2}" destId="{96776365-2C63-4F99-9ACF-EBE8154A6948}" srcOrd="1" destOrd="0" parTransId="{40F9E28E-016E-4EDE-BCFE-50D95C24DBA6}" sibTransId="{92692AC1-6D2F-4A4E-A150-D4C54F75EDB9}"/>
    <dgm:cxn modelId="{C3483ABE-39E6-482C-82BF-D6F7E9AC4D4C}" type="presOf" srcId="{AFE8861F-B048-45D7-ACD3-C6DDF62A1F76}" destId="{28F30968-813E-4EFE-9432-162C3955DE38}" srcOrd="0" destOrd="0" presId="urn:microsoft.com/office/officeart/2005/8/layout/process3"/>
    <dgm:cxn modelId="{8E8D69BA-F94A-4FF9-82A2-6D6AFCC87F3C}" type="presOf" srcId="{8904A78F-CBE4-42F9-8517-7E944F6A242F}" destId="{BB940768-7D9A-4B58-9A72-881839AE2E0A}" srcOrd="0" destOrd="0" presId="urn:microsoft.com/office/officeart/2005/8/layout/process3"/>
    <dgm:cxn modelId="{16C276B8-D1E9-47BE-A34B-068C363A7ED8}" type="presOf" srcId="{A5B0586A-546D-4A59-A0E8-ACAC29E7276F}" destId="{C7994B84-43C1-4A89-8FAE-97E2E7ABA8B7}" srcOrd="0" destOrd="0" presId="urn:microsoft.com/office/officeart/2005/8/layout/process3"/>
    <dgm:cxn modelId="{008BE385-63F1-44FD-92CA-D51BFC26B024}" srcId="{6409065C-BF20-40E4-A98E-786FD25337BB}" destId="{C1D760B4-00EE-4D56-8436-FA89184B2A88}" srcOrd="1" destOrd="0" parTransId="{B5FC25BC-1B04-4BD1-9BF5-C1DF9D8DD669}" sibTransId="{FE753656-8403-47EE-9D69-DA76C67768CD}"/>
    <dgm:cxn modelId="{02F63E30-B7A0-4286-A2DE-4B2CC0B9EAE7}" type="presOf" srcId="{B9132887-6CA1-4B2D-B40D-A91C312B9C51}" destId="{4A1CCD97-8938-4784-8CD6-B424FF7B1163}" srcOrd="0" destOrd="1" presId="urn:microsoft.com/office/officeart/2005/8/layout/process3"/>
    <dgm:cxn modelId="{FA61785B-5B1B-4554-868E-BF2ACE9EB19F}" type="presOf" srcId="{EFB58C0A-13E3-46CC-95D6-277B529BBC83}" destId="{8836B614-6EAA-43D3-A6BF-7A1F7080B785}" srcOrd="0" destOrd="0" presId="urn:microsoft.com/office/officeart/2005/8/layout/process3"/>
    <dgm:cxn modelId="{DED161A8-4CE9-4512-B4CC-F3D5195035C6}" srcId="{535F9DFC-07C7-4F2D-9CFF-FA2040867F1D}" destId="{6409065C-BF20-40E4-A98E-786FD25337BB}" srcOrd="3" destOrd="0" parTransId="{AA495532-C94B-42E9-9B77-A4C85407AC1E}" sibTransId="{D9753A0E-C8DF-4EDB-B66E-7906CDC99375}"/>
    <dgm:cxn modelId="{AE1A27B4-860B-4FC3-9622-67EA68064BAE}" type="presOf" srcId="{5E892E17-F68A-4E1A-9175-35565FD79F6C}" destId="{CCCCE9C5-B079-4D16-ABC2-A8D5480FF49C}" srcOrd="1" destOrd="0" presId="urn:microsoft.com/office/officeart/2005/8/layout/process3"/>
    <dgm:cxn modelId="{FBA01DD8-098E-4054-869A-B8A8833E402F}" srcId="{535F9DFC-07C7-4F2D-9CFF-FA2040867F1D}" destId="{EFB58C0A-13E3-46CC-95D6-277B529BBC83}" srcOrd="0" destOrd="0" parTransId="{52067033-0C69-45C2-B708-8595F714F7FA}" sibTransId="{2AB0F069-963F-43E8-B9E2-8FA1691BDDA4}"/>
    <dgm:cxn modelId="{22D1A9F5-230F-4CC8-AB9E-71CCD770D759}" type="presOf" srcId="{CAF387D6-C45E-4B99-BFDD-7538A93CCD35}" destId="{4A1CCD97-8938-4784-8CD6-B424FF7B1163}" srcOrd="0" destOrd="0" presId="urn:microsoft.com/office/officeart/2005/8/layout/process3"/>
    <dgm:cxn modelId="{A060D959-C271-4AB0-AC68-DB7E82A39589}" type="presOf" srcId="{535F9DFC-07C7-4F2D-9CFF-FA2040867F1D}" destId="{12971BED-F735-4FDD-ADB0-190EAB438115}" srcOrd="0" destOrd="0" presId="urn:microsoft.com/office/officeart/2005/8/layout/process3"/>
    <dgm:cxn modelId="{503810DD-F1E9-4DB0-8CD2-F9DE89252E3E}" type="presOf" srcId="{6409065C-BF20-40E4-A98E-786FD25337BB}" destId="{B64F5F7F-2FA1-4E5C-99B2-4C4BEFD87A30}" srcOrd="0" destOrd="0" presId="urn:microsoft.com/office/officeart/2005/8/layout/process3"/>
    <dgm:cxn modelId="{773AB0EA-8A62-4A51-A6C9-BFFD6554F3D1}" srcId="{EFB58C0A-13E3-46CC-95D6-277B529BBC83}" destId="{03DE8D72-77A8-4D62-B2E2-D40274C53860}" srcOrd="0" destOrd="0" parTransId="{A910DEC1-0C6C-43A0-AAC3-59F15A2903CF}" sibTransId="{A10CA059-0A53-4C12-AAA7-AAF2E91F3FB2}"/>
    <dgm:cxn modelId="{8A9D96F2-E476-470A-A40F-CC07E046939B}" type="presOf" srcId="{5E892E17-F68A-4E1A-9175-35565FD79F6C}" destId="{E3917666-BC3B-48F6-B391-1F4786EA697E}" srcOrd="0" destOrd="0" presId="urn:microsoft.com/office/officeart/2005/8/layout/process3"/>
    <dgm:cxn modelId="{8EE8376C-DBC5-4589-9546-867C78B19617}" type="presOf" srcId="{96776365-2C63-4F99-9ACF-EBE8154A6948}" destId="{C7994B84-43C1-4A89-8FAE-97E2E7ABA8B7}" srcOrd="0" destOrd="1" presId="urn:microsoft.com/office/officeart/2005/8/layout/process3"/>
    <dgm:cxn modelId="{4EA3B5AB-C82A-4C09-BB4E-D9020FB4ED3D}" srcId="{8904A78F-CBE4-42F9-8517-7E944F6A242F}" destId="{B9132887-6CA1-4B2D-B40D-A91C312B9C51}" srcOrd="1" destOrd="0" parTransId="{63FD0758-5F18-4757-8C7C-7498530FE51F}" sibTransId="{43E5100A-AA3F-4970-A242-0D5A6F987003}"/>
    <dgm:cxn modelId="{60650C7A-A2D6-40B8-9B62-CE73A437D074}" srcId="{535F9DFC-07C7-4F2D-9CFF-FA2040867F1D}" destId="{8904A78F-CBE4-42F9-8517-7E944F6A242F}" srcOrd="2" destOrd="0" parTransId="{FDF6A70A-EFFF-4C72-8D16-4FE6623C196B}" sibTransId="{AFE8861F-B048-45D7-ACD3-C6DDF62A1F76}"/>
    <dgm:cxn modelId="{EEF6027D-4478-481B-B567-DBECB625C2AB}" type="presOf" srcId="{2AB0F069-963F-43E8-B9E2-8FA1691BDDA4}" destId="{1A90E468-CE7B-43B0-815D-6DB717EFA985}" srcOrd="1" destOrd="0" presId="urn:microsoft.com/office/officeart/2005/8/layout/process3"/>
    <dgm:cxn modelId="{E97D4D26-685A-40AB-A5A1-058CD2C3B866}" type="presOf" srcId="{AFE8861F-B048-45D7-ACD3-C6DDF62A1F76}" destId="{166A047E-4A47-4988-9828-4CD463FB9472}" srcOrd="1" destOrd="0" presId="urn:microsoft.com/office/officeart/2005/8/layout/process3"/>
    <dgm:cxn modelId="{7AA04AFD-9F8A-4AD6-8283-6217BC08B76C}" type="presOf" srcId="{EFB58C0A-13E3-46CC-95D6-277B529BBC83}" destId="{0BC1CBB2-000C-4F81-BF49-E436AAA17387}" srcOrd="1" destOrd="0" presId="urn:microsoft.com/office/officeart/2005/8/layout/process3"/>
    <dgm:cxn modelId="{1E11DC1A-90D4-4A4B-A59A-833333D61645}" srcId="{8904A78F-CBE4-42F9-8517-7E944F6A242F}" destId="{CAF387D6-C45E-4B99-BFDD-7538A93CCD35}" srcOrd="0" destOrd="0" parTransId="{B2BECD04-C853-4CFE-A30B-4FDD6A94C783}" sibTransId="{6430D097-F445-4403-B9F6-57BEAC060230}"/>
    <dgm:cxn modelId="{1280BFDB-96E7-442A-8429-C77FA88DC30D}" srcId="{EFB58C0A-13E3-46CC-95D6-277B529BBC83}" destId="{6B697B70-A670-47FC-8093-AE73EDB2A9FD}" srcOrd="1" destOrd="0" parTransId="{A16602BC-ACC2-48C0-B688-1AA9DBEF13FB}" sibTransId="{ECA8311A-4833-414F-B823-D0615E05D85C}"/>
    <dgm:cxn modelId="{C3BD0E09-3AF3-4639-B4F9-BC221EC787BB}" type="presOf" srcId="{5B4E3150-C697-481A-843A-71DB7D9A49C2}" destId="{C89D9DE5-3D59-4770-9CCC-7F18FEBBD470}" srcOrd="1" destOrd="0" presId="urn:microsoft.com/office/officeart/2005/8/layout/process3"/>
    <dgm:cxn modelId="{FE9CB7D4-9E0A-4CA6-A32E-F3087AD3260E}" srcId="{5B4E3150-C697-481A-843A-71DB7D9A49C2}" destId="{A5B0586A-546D-4A59-A0E8-ACAC29E7276F}" srcOrd="0" destOrd="0" parTransId="{43CA4BC9-A7C5-4285-B44C-0345C595C5F7}" sibTransId="{BE8291E3-A411-4E55-8071-F643B868BA5F}"/>
    <dgm:cxn modelId="{FC2626AE-FC22-4684-B5C6-D2C7B74D2D6B}" type="presOf" srcId="{2C1EBA1A-FB6F-4921-882C-91CD7896B4B6}" destId="{ED42283A-212C-4C8F-8066-55A0906D9F0F}" srcOrd="0" destOrd="0" presId="urn:microsoft.com/office/officeart/2005/8/layout/process3"/>
    <dgm:cxn modelId="{9C52380A-CF1B-487F-9535-0E9AF1444BD8}" srcId="{535F9DFC-07C7-4F2D-9CFF-FA2040867F1D}" destId="{5B4E3150-C697-481A-843A-71DB7D9A49C2}" srcOrd="1" destOrd="0" parTransId="{200E6E2E-E8B7-4FBE-BFBC-3C83E7090557}" sibTransId="{5E892E17-F68A-4E1A-9175-35565FD79F6C}"/>
    <dgm:cxn modelId="{A5F88DB6-A962-4E2F-BB96-D9380E285B37}" type="presParOf" srcId="{12971BED-F735-4FDD-ADB0-190EAB438115}" destId="{47FB12AB-36FD-4BC7-A183-AAB82C5BF448}" srcOrd="0" destOrd="0" presId="urn:microsoft.com/office/officeart/2005/8/layout/process3"/>
    <dgm:cxn modelId="{6CDFD2D0-E22E-4D63-901E-959287D4EABE}" type="presParOf" srcId="{47FB12AB-36FD-4BC7-A183-AAB82C5BF448}" destId="{8836B614-6EAA-43D3-A6BF-7A1F7080B785}" srcOrd="0" destOrd="0" presId="urn:microsoft.com/office/officeart/2005/8/layout/process3"/>
    <dgm:cxn modelId="{0C9BC57E-D8E4-459D-AB5A-6EA4288F4792}" type="presParOf" srcId="{47FB12AB-36FD-4BC7-A183-AAB82C5BF448}" destId="{0BC1CBB2-000C-4F81-BF49-E436AAA17387}" srcOrd="1" destOrd="0" presId="urn:microsoft.com/office/officeart/2005/8/layout/process3"/>
    <dgm:cxn modelId="{50272E98-F820-4D91-9891-A5C37E8BB6F4}" type="presParOf" srcId="{47FB12AB-36FD-4BC7-A183-AAB82C5BF448}" destId="{E7D0BD71-FD20-43E0-9912-E26C9E3E67B4}" srcOrd="2" destOrd="0" presId="urn:microsoft.com/office/officeart/2005/8/layout/process3"/>
    <dgm:cxn modelId="{1EAC5C55-8542-41B1-AA17-28FE8BCE9090}" type="presParOf" srcId="{12971BED-F735-4FDD-ADB0-190EAB438115}" destId="{82EC99D3-4067-462F-88A0-AE02D90D8050}" srcOrd="1" destOrd="0" presId="urn:microsoft.com/office/officeart/2005/8/layout/process3"/>
    <dgm:cxn modelId="{EC01B50A-F979-468F-A22A-BC23CDA34F03}" type="presParOf" srcId="{82EC99D3-4067-462F-88A0-AE02D90D8050}" destId="{1A90E468-CE7B-43B0-815D-6DB717EFA985}" srcOrd="0" destOrd="0" presId="urn:microsoft.com/office/officeart/2005/8/layout/process3"/>
    <dgm:cxn modelId="{13466073-80BA-4853-92FB-402CECEC9C72}" type="presParOf" srcId="{12971BED-F735-4FDD-ADB0-190EAB438115}" destId="{B5273C8A-8D2F-4AE0-8348-F793E04C011E}" srcOrd="2" destOrd="0" presId="urn:microsoft.com/office/officeart/2005/8/layout/process3"/>
    <dgm:cxn modelId="{CB23CAC8-53CA-4422-838A-673FDB685A16}" type="presParOf" srcId="{B5273C8A-8D2F-4AE0-8348-F793E04C011E}" destId="{9ADD49FD-F756-475C-93A8-15928B43560F}" srcOrd="0" destOrd="0" presId="urn:microsoft.com/office/officeart/2005/8/layout/process3"/>
    <dgm:cxn modelId="{B445DAC6-26E8-4D1A-A49C-A0132CCFD2B0}" type="presParOf" srcId="{B5273C8A-8D2F-4AE0-8348-F793E04C011E}" destId="{C89D9DE5-3D59-4770-9CCC-7F18FEBBD470}" srcOrd="1" destOrd="0" presId="urn:microsoft.com/office/officeart/2005/8/layout/process3"/>
    <dgm:cxn modelId="{E74019B1-736C-4918-B835-86F4CBDC980E}" type="presParOf" srcId="{B5273C8A-8D2F-4AE0-8348-F793E04C011E}" destId="{C7994B84-43C1-4A89-8FAE-97E2E7ABA8B7}" srcOrd="2" destOrd="0" presId="urn:microsoft.com/office/officeart/2005/8/layout/process3"/>
    <dgm:cxn modelId="{8F7727E6-DD9B-4FED-938C-B23BA5244F20}" type="presParOf" srcId="{12971BED-F735-4FDD-ADB0-190EAB438115}" destId="{E3917666-BC3B-48F6-B391-1F4786EA697E}" srcOrd="3" destOrd="0" presId="urn:microsoft.com/office/officeart/2005/8/layout/process3"/>
    <dgm:cxn modelId="{11FF8241-C0E9-4A09-823F-AAD56F77BFF1}" type="presParOf" srcId="{E3917666-BC3B-48F6-B391-1F4786EA697E}" destId="{CCCCE9C5-B079-4D16-ABC2-A8D5480FF49C}" srcOrd="0" destOrd="0" presId="urn:microsoft.com/office/officeart/2005/8/layout/process3"/>
    <dgm:cxn modelId="{79B460F9-E830-4883-9D05-1903CB9272ED}" type="presParOf" srcId="{12971BED-F735-4FDD-ADB0-190EAB438115}" destId="{A6C1AAA5-D675-43E6-96DE-C6F420BA54F4}" srcOrd="4" destOrd="0" presId="urn:microsoft.com/office/officeart/2005/8/layout/process3"/>
    <dgm:cxn modelId="{C7378EA1-2440-4799-81B0-A404230DD44B}" type="presParOf" srcId="{A6C1AAA5-D675-43E6-96DE-C6F420BA54F4}" destId="{BB940768-7D9A-4B58-9A72-881839AE2E0A}" srcOrd="0" destOrd="0" presId="urn:microsoft.com/office/officeart/2005/8/layout/process3"/>
    <dgm:cxn modelId="{2F63ED9A-3DFB-4520-BE10-5A5BD8E37263}" type="presParOf" srcId="{A6C1AAA5-D675-43E6-96DE-C6F420BA54F4}" destId="{A0DEF568-5E30-450D-94FE-31C69FDA1D78}" srcOrd="1" destOrd="0" presId="urn:microsoft.com/office/officeart/2005/8/layout/process3"/>
    <dgm:cxn modelId="{BDEC51B3-33F9-4C91-BB26-1EFF9D06F260}" type="presParOf" srcId="{A6C1AAA5-D675-43E6-96DE-C6F420BA54F4}" destId="{4A1CCD97-8938-4784-8CD6-B424FF7B1163}" srcOrd="2" destOrd="0" presId="urn:microsoft.com/office/officeart/2005/8/layout/process3"/>
    <dgm:cxn modelId="{A86B02F7-49D7-404B-BB4D-F747F3AA4B05}" type="presParOf" srcId="{12971BED-F735-4FDD-ADB0-190EAB438115}" destId="{28F30968-813E-4EFE-9432-162C3955DE38}" srcOrd="5" destOrd="0" presId="urn:microsoft.com/office/officeart/2005/8/layout/process3"/>
    <dgm:cxn modelId="{93F86681-22ED-475A-8A3B-17A7FE0A2656}" type="presParOf" srcId="{28F30968-813E-4EFE-9432-162C3955DE38}" destId="{166A047E-4A47-4988-9828-4CD463FB9472}" srcOrd="0" destOrd="0" presId="urn:microsoft.com/office/officeart/2005/8/layout/process3"/>
    <dgm:cxn modelId="{F240CE1B-79EB-43B2-9400-1C96B5F5718B}" type="presParOf" srcId="{12971BED-F735-4FDD-ADB0-190EAB438115}" destId="{871714E3-D710-4B99-8207-D044D4FC5CE6}" srcOrd="6" destOrd="0" presId="urn:microsoft.com/office/officeart/2005/8/layout/process3"/>
    <dgm:cxn modelId="{B3EE16CB-EDA2-41E2-96CD-4D3C1EB506B8}" type="presParOf" srcId="{871714E3-D710-4B99-8207-D044D4FC5CE6}" destId="{B64F5F7F-2FA1-4E5C-99B2-4C4BEFD87A30}" srcOrd="0" destOrd="0" presId="urn:microsoft.com/office/officeart/2005/8/layout/process3"/>
    <dgm:cxn modelId="{E251DFE4-4F6B-49BE-B551-E5C80C52F4D8}" type="presParOf" srcId="{871714E3-D710-4B99-8207-D044D4FC5CE6}" destId="{887D3E15-7C9F-4A36-9F92-0263353EDE50}" srcOrd="1" destOrd="0" presId="urn:microsoft.com/office/officeart/2005/8/layout/process3"/>
    <dgm:cxn modelId="{E24EEC66-96E1-4594-B6B2-E94CE710C6A5}" type="presParOf" srcId="{871714E3-D710-4B99-8207-D044D4FC5CE6}" destId="{ED42283A-212C-4C8F-8066-55A0906D9F0F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GB" altLang="nb-NO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en-GB" altLang="nb-NO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GB" altLang="nb-NO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1B389CD5-D178-4CFF-83B6-4BFE221655D6}" type="slidenum">
              <a:rPr lang="en-GB" altLang="nb-NO"/>
              <a:pPr/>
              <a:t>‹#›</a:t>
            </a:fld>
            <a:endParaRPr lang="en-GB" altLang="nb-NO"/>
          </a:p>
        </p:txBody>
      </p:sp>
    </p:spTree>
    <p:extLst>
      <p:ext uri="{BB962C8B-B14F-4D97-AF65-F5344CB8AC3E}">
        <p14:creationId xmlns:p14="http://schemas.microsoft.com/office/powerpoint/2010/main" val="310291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GB" altLang="nb-NO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en-GB" altLang="nb-NO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b-NO" smtClean="0"/>
              <a:t>Klikk for å redigere tekststiler i malen</a:t>
            </a:r>
          </a:p>
          <a:p>
            <a:pPr lvl="1"/>
            <a:r>
              <a:rPr lang="en-GB" altLang="nb-NO" smtClean="0"/>
              <a:t>Andre nivå</a:t>
            </a:r>
          </a:p>
          <a:p>
            <a:pPr lvl="2"/>
            <a:r>
              <a:rPr lang="en-GB" altLang="nb-NO" smtClean="0"/>
              <a:t>Tredje nivå</a:t>
            </a:r>
          </a:p>
          <a:p>
            <a:pPr lvl="3"/>
            <a:r>
              <a:rPr lang="en-GB" altLang="nb-NO" smtClean="0"/>
              <a:t>Fjerde nivå</a:t>
            </a:r>
          </a:p>
          <a:p>
            <a:pPr lvl="4"/>
            <a:r>
              <a:rPr lang="en-GB" altLang="nb-NO" smtClean="0"/>
              <a:t>Femte nivå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GB" altLang="nb-NO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254CC1B4-C969-4253-A754-340602673A3E}" type="slidenum">
              <a:rPr lang="en-GB" altLang="nb-NO"/>
              <a:pPr/>
              <a:t>‹#›</a:t>
            </a:fld>
            <a:endParaRPr lang="en-GB" altLang="nb-NO"/>
          </a:p>
        </p:txBody>
      </p:sp>
    </p:spTree>
    <p:extLst>
      <p:ext uri="{BB962C8B-B14F-4D97-AF65-F5344CB8AC3E}">
        <p14:creationId xmlns:p14="http://schemas.microsoft.com/office/powerpoint/2010/main" val="9498514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CC1B4-C969-4253-A754-340602673A3E}" type="slidenum">
              <a:rPr lang="en-GB" altLang="nb-NO" smtClean="0"/>
              <a:pPr/>
              <a:t>1</a:t>
            </a:fld>
            <a:endParaRPr lang="en-GB" altLang="nb-NO"/>
          </a:p>
        </p:txBody>
      </p:sp>
    </p:spTree>
    <p:extLst>
      <p:ext uri="{BB962C8B-B14F-4D97-AF65-F5344CB8AC3E}">
        <p14:creationId xmlns:p14="http://schemas.microsoft.com/office/powerpoint/2010/main" val="469071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9ECA5-25CC-44EE-99C8-089405C0CF5A}" type="slidenum">
              <a:rPr lang="nb-NO" smtClean="0"/>
              <a:pPr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0177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9ECA5-25CC-44EE-99C8-089405C0CF5A}" type="slidenum">
              <a:rPr lang="nb-NO" smtClean="0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7774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Need to map variants to both GRCh37 and specific transcripts</a:t>
            </a:r>
          </a:p>
          <a:p>
            <a:r>
              <a:rPr lang="en-GB" dirty="0"/>
              <a:t>4, 5000 CNVs!</a:t>
            </a:r>
          </a:p>
          <a:p>
            <a:r>
              <a:rPr lang="en-GB" dirty="0"/>
              <a:t>Benchmarking was anonymous</a:t>
            </a:r>
          </a:p>
          <a:p>
            <a:r>
              <a:rPr lang="en-GB" dirty="0"/>
              <a:t>11 labs, 5554 BRCA variants (110 – 1072 per lab)</a:t>
            </a:r>
          </a:p>
          <a:p>
            <a:r>
              <a:rPr lang="en-GB" dirty="0"/>
              <a:t>3014 independent variants</a:t>
            </a:r>
          </a:p>
          <a:p>
            <a:pPr lvl="1"/>
            <a:r>
              <a:rPr lang="en-GB" dirty="0"/>
              <a:t>1866 by one only</a:t>
            </a:r>
          </a:p>
          <a:p>
            <a:pPr lvl="1"/>
            <a:r>
              <a:rPr lang="en-GB" dirty="0"/>
              <a:t>900 two or more</a:t>
            </a:r>
          </a:p>
          <a:p>
            <a:pPr lvl="1"/>
            <a:r>
              <a:rPr lang="en-GB" dirty="0"/>
              <a:t>248 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2EC2AB-FD5C-4EF7-AF8D-FB95907AF3A4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0716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–”together we are stronger” = </a:t>
            </a:r>
            <a:r>
              <a:rPr lang="en-US" sz="1200" b="0" dirty="0"/>
              <a:t>Citing the Nordic Council of Ministers</a:t>
            </a:r>
            <a:endParaRPr lang="en-GB" sz="1200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C125C7-734B-1D45-96D2-475C83F811A3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98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NOTE: </a:t>
            </a:r>
          </a:p>
          <a:p>
            <a:r>
              <a:rPr lang="en-GB" dirty="0"/>
              <a:t>- Aarhus not approved yet – TO DO at SC meeting Wednesday</a:t>
            </a:r>
          </a:p>
          <a:p>
            <a:endParaRPr lang="en-GB" dirty="0"/>
          </a:p>
          <a:p>
            <a:r>
              <a:rPr lang="en-GB" dirty="0"/>
              <a:t>Rigshospitalet:</a:t>
            </a:r>
          </a:p>
          <a:p>
            <a:pPr marL="171450" indent="-171450">
              <a:buFontTx/>
              <a:buChar char="-"/>
            </a:pPr>
            <a:r>
              <a:rPr lang="en-GB" dirty="0" err="1"/>
              <a:t>Center</a:t>
            </a:r>
            <a:r>
              <a:rPr lang="en-GB" dirty="0"/>
              <a:t> for Genomic Medicine</a:t>
            </a:r>
          </a:p>
          <a:p>
            <a:pPr marL="171450" indent="-171450">
              <a:buFontTx/>
              <a:buChar char="-"/>
            </a:pPr>
            <a:r>
              <a:rPr lang="en-GB" dirty="0"/>
              <a:t>Department of Clinical Genetics</a:t>
            </a:r>
          </a:p>
          <a:p>
            <a:pPr marL="171450" indent="-171450">
              <a:buFontTx/>
              <a:buChar char="-"/>
            </a:pPr>
            <a:endParaRPr lang="en-GB" dirty="0"/>
          </a:p>
          <a:p>
            <a:pPr marL="0" indent="0">
              <a:buFontTx/>
              <a:buNone/>
            </a:pPr>
            <a:r>
              <a:rPr lang="en-GB" dirty="0"/>
              <a:t>OUS – AMG</a:t>
            </a:r>
          </a:p>
          <a:p>
            <a:pPr marL="0" indent="0">
              <a:buFontTx/>
              <a:buNone/>
            </a:pPr>
            <a:r>
              <a:rPr lang="en-GB" dirty="0"/>
              <a:t>Aalborg: Department of Molecular Diagnostics</a:t>
            </a:r>
          </a:p>
          <a:p>
            <a:pPr marL="0" indent="0">
              <a:buFontTx/>
              <a:buNone/>
            </a:pPr>
            <a:r>
              <a:rPr lang="en-GB" dirty="0"/>
              <a:t>St </a:t>
            </a:r>
            <a:r>
              <a:rPr lang="en-GB" dirty="0" err="1"/>
              <a:t>Olavs</a:t>
            </a:r>
            <a:r>
              <a:rPr lang="en-GB" dirty="0"/>
              <a:t>: </a:t>
            </a:r>
            <a:r>
              <a:rPr lang="en-US" dirty="0"/>
              <a:t>Section for genetic laboratory services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One – 1- individual member – Aarhus Univ Hospital</a:t>
            </a:r>
          </a:p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C125C7-734B-1D45-96D2-475C83F811A3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5769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Who is working together on this</a:t>
            </a:r>
          </a:p>
          <a:p>
            <a:pPr marL="171450" indent="-171450">
              <a:buFontTx/>
              <a:buChar char="-"/>
            </a:pPr>
            <a:r>
              <a:rPr lang="en-GB" dirty="0"/>
              <a:t>Timeline - workshop history</a:t>
            </a:r>
          </a:p>
          <a:p>
            <a:pPr marL="171450" indent="-171450">
              <a:buFontTx/>
              <a:buChar char="-"/>
            </a:pPr>
            <a:r>
              <a:rPr lang="en-GB" dirty="0"/>
              <a:t>Documentation of workshops and progress</a:t>
            </a:r>
          </a:p>
          <a:p>
            <a:pPr marL="171450" indent="-171450">
              <a:buFontTx/>
              <a:buChar char="-"/>
            </a:pPr>
            <a:r>
              <a:rPr lang="en-GB" dirty="0"/>
              <a:t>This year: first joint “yellow paper” (paper copy at hand!) – to be presented after lunch</a:t>
            </a:r>
          </a:p>
          <a:p>
            <a:pPr marL="171450" indent="-171450">
              <a:buFontTx/>
              <a:buChar char="-"/>
            </a:pPr>
            <a:endParaRPr lang="en-GB" dirty="0"/>
          </a:p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125C7-734B-1D45-96D2-475C83F811A3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87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>
            <a:spLocks noChangeArrowheads="1"/>
          </p:cNvSpPr>
          <p:nvPr/>
        </p:nvSpPr>
        <p:spPr bwMode="auto">
          <a:xfrm>
            <a:off x="98425" y="6400800"/>
            <a:ext cx="8947150" cy="381000"/>
          </a:xfrm>
          <a:prstGeom prst="rect">
            <a:avLst/>
          </a:prstGeom>
          <a:solidFill>
            <a:srgbClr val="ECECEC"/>
          </a:solidFill>
          <a:ln w="9525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endParaRPr lang="nn-NO" altLang="nb-NO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9" name="Rektangel 8"/>
          <p:cNvSpPr/>
          <p:nvPr/>
        </p:nvSpPr>
        <p:spPr bwMode="auto">
          <a:xfrm>
            <a:off x="98425" y="6281738"/>
            <a:ext cx="8947150" cy="82550"/>
          </a:xfrm>
          <a:prstGeom prst="rect">
            <a:avLst/>
          </a:prstGeom>
          <a:solidFill>
            <a:srgbClr val="003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endParaRPr lang="nn-NO" altLang="nb-NO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5124" name="Picture 10" descr="helse-SorOst_kulor_rgb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3" y="6446838"/>
            <a:ext cx="28733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 altLang="nb-NO" noProof="0" smtClean="0"/>
              <a:t>Klikk for å redigere tittelstil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nb-NO" altLang="nb-NO" noProof="0" smtClean="0"/>
              <a:t>Klikk for å redigere undertittelstil i malen</a:t>
            </a:r>
          </a:p>
        </p:txBody>
      </p:sp>
      <p:pic>
        <p:nvPicPr>
          <p:cNvPr id="5132" name="Bilde 11" descr="OUS_logo_ppt_eng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6421438"/>
            <a:ext cx="152876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3" name="Rectangle 13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5134" name="Rectangle 1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5135" name="Rectangle 1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240B32B-9FB4-4788-A822-12117BFDBA18}" type="slidenum">
              <a:rPr lang="nb-NO" altLang="nb-NO"/>
              <a:pPr/>
              <a:t>‹#›</a:t>
            </a:fld>
            <a:endParaRPr lang="nb-NO" altLang="nb-NO"/>
          </a:p>
        </p:txBody>
      </p:sp>
      <p:pic>
        <p:nvPicPr>
          <p:cNvPr id="5136" name="Picture 14" descr="UiO_A_E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550025"/>
            <a:ext cx="1249363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7" name="Line 17"/>
          <p:cNvSpPr>
            <a:spLocks noChangeShapeType="1"/>
          </p:cNvSpPr>
          <p:nvPr/>
        </p:nvSpPr>
        <p:spPr bwMode="auto">
          <a:xfrm>
            <a:off x="1905000" y="6445250"/>
            <a:ext cx="0" cy="292100"/>
          </a:xfrm>
          <a:prstGeom prst="line">
            <a:avLst/>
          </a:prstGeom>
          <a:noFill/>
          <a:ln w="3175">
            <a:solidFill>
              <a:srgbClr val="00338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5138" name="Line 18"/>
          <p:cNvSpPr>
            <a:spLocks noChangeShapeType="1"/>
          </p:cNvSpPr>
          <p:nvPr/>
        </p:nvSpPr>
        <p:spPr bwMode="auto">
          <a:xfrm>
            <a:off x="8305800" y="6445250"/>
            <a:ext cx="0" cy="292100"/>
          </a:xfrm>
          <a:prstGeom prst="line">
            <a:avLst/>
          </a:prstGeom>
          <a:noFill/>
          <a:ln w="3175">
            <a:solidFill>
              <a:srgbClr val="00338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2A1402-F5E6-4A01-9DFF-F4E469B4919C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464986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AFE3A-6263-4987-A67C-B1DD9DF4E42C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639883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0"/>
            <a:ext cx="9144000" cy="6271846"/>
          </a:xfrm>
          <a:prstGeom prst="rect">
            <a:avLst/>
          </a:prstGeom>
          <a:solidFill>
            <a:srgbClr val="F8D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prstClr val="white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628650" y="1122363"/>
            <a:ext cx="6858000" cy="2387600"/>
          </a:xfrm>
        </p:spPr>
        <p:txBody>
          <a:bodyPr anchor="b">
            <a:normAutofit/>
          </a:bodyPr>
          <a:lstStyle>
            <a:lvl1pPr algn="l">
              <a:defRPr sz="54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/>
              <a:t>Klikk for å </a:t>
            </a:r>
            <a:br>
              <a:rPr lang="en-GB"/>
            </a:br>
            <a:r>
              <a:rPr lang="en-GB"/>
              <a:t>redigere tittelstil</a:t>
            </a:r>
            <a:endParaRPr lang="en-GB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28650" y="3602038"/>
            <a:ext cx="685800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8443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837B7-C29F-AD43-8A0C-D073CEE4530C}" type="datetime1">
              <a:rPr lang="en-GB" smtClean="0">
                <a:solidFill>
                  <a:srgbClr val="E7E6E6">
                    <a:lumMod val="75000"/>
                  </a:srgbClr>
                </a:solidFill>
              </a:rPr>
              <a:pPr/>
              <a:t>25/11/2019</a:t>
            </a:fld>
            <a:endParaRPr lang="en-GB" dirty="0">
              <a:solidFill>
                <a:srgbClr val="E7E6E6">
                  <a:lumMod val="75000"/>
                </a:srgb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DDFFC-0FAE-E04D-8B54-05B4649F95ED}" type="slidenum">
              <a:rPr lang="en-GB" smtClean="0">
                <a:solidFill>
                  <a:srgbClr val="E7E6E6">
                    <a:lumMod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E7E6E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101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3DA9C-0813-0548-9B5B-1E06EF08FF40}" type="datetime1">
              <a:rPr lang="en-GB" smtClean="0">
                <a:solidFill>
                  <a:srgbClr val="E7E6E6">
                    <a:lumMod val="75000"/>
                  </a:srgbClr>
                </a:solidFill>
              </a:rPr>
              <a:pPr/>
              <a:t>25/11/2019</a:t>
            </a:fld>
            <a:endParaRPr lang="en-GB" dirty="0">
              <a:solidFill>
                <a:srgbClr val="E7E6E6">
                  <a:lumMod val="75000"/>
                </a:srgb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DDFFC-0FAE-E04D-8B54-05B4649F95ED}" type="slidenum">
              <a:rPr lang="en-GB" smtClean="0">
                <a:solidFill>
                  <a:srgbClr val="E7E6E6">
                    <a:lumMod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E7E6E6">
                  <a:lumMod val="75000"/>
                </a:srgbClr>
              </a:solidFill>
            </a:endParaRPr>
          </a:p>
        </p:txBody>
      </p:sp>
      <p:sp>
        <p:nvSpPr>
          <p:cNvPr id="9" name="Tittel 1"/>
          <p:cNvSpPr>
            <a:spLocks noGrp="1"/>
          </p:cNvSpPr>
          <p:nvPr>
            <p:ph type="ctrTitle" hasCustomPrompt="1"/>
          </p:nvPr>
        </p:nvSpPr>
        <p:spPr>
          <a:xfrm>
            <a:off x="628650" y="1122363"/>
            <a:ext cx="6858000" cy="2387600"/>
          </a:xfrm>
        </p:spPr>
        <p:txBody>
          <a:bodyPr anchor="b">
            <a:normAutofit/>
          </a:bodyPr>
          <a:lstStyle>
            <a:lvl1pPr algn="l">
              <a:defRPr sz="54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/>
              <a:t>Klikk for å </a:t>
            </a:r>
            <a:br>
              <a:rPr lang="en-GB"/>
            </a:br>
            <a:r>
              <a:rPr lang="en-GB"/>
              <a:t>redigere tittelstil</a:t>
            </a:r>
            <a:endParaRPr lang="en-GB" dirty="0"/>
          </a:p>
        </p:txBody>
      </p:sp>
      <p:sp>
        <p:nvSpPr>
          <p:cNvPr id="10" name="Undertittel 2"/>
          <p:cNvSpPr>
            <a:spLocks noGrp="1"/>
          </p:cNvSpPr>
          <p:nvPr>
            <p:ph type="subTitle" idx="1"/>
          </p:nvPr>
        </p:nvSpPr>
        <p:spPr>
          <a:xfrm>
            <a:off x="628650" y="3602038"/>
            <a:ext cx="685800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9252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 sz="24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 sz="24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DD6D9-6B99-9D48-89CF-35F0BCAC6C0D}" type="datetime1">
              <a:rPr lang="en-GB" smtClean="0">
                <a:solidFill>
                  <a:srgbClr val="E7E6E6">
                    <a:lumMod val="75000"/>
                  </a:srgbClr>
                </a:solidFill>
              </a:rPr>
              <a:pPr/>
              <a:t>25/11/2019</a:t>
            </a:fld>
            <a:endParaRPr lang="en-GB" dirty="0">
              <a:solidFill>
                <a:srgbClr val="E7E6E6">
                  <a:lumMod val="75000"/>
                </a:srgb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DDFFC-0FAE-E04D-8B54-05B4649F95ED}" type="slidenum">
              <a:rPr lang="en-GB" smtClean="0">
                <a:solidFill>
                  <a:srgbClr val="E7E6E6">
                    <a:lumMod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E7E6E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964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>
            <a:normAutofit/>
          </a:bodyPr>
          <a:lstStyle>
            <a:lvl1pPr>
              <a:defRPr sz="32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Edit Master text styles</a:t>
            </a:r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Edit Master text styles</a:t>
            </a:r>
            <a:endParaRPr lang="en-GB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CD287-D815-594F-8198-B2ADEF9D9455}" type="datetime1">
              <a:rPr lang="en-GB" smtClean="0">
                <a:solidFill>
                  <a:srgbClr val="E7E6E6">
                    <a:lumMod val="75000"/>
                  </a:srgbClr>
                </a:solidFill>
              </a:rPr>
              <a:pPr/>
              <a:t>25/11/2019</a:t>
            </a:fld>
            <a:endParaRPr lang="en-GB" dirty="0">
              <a:solidFill>
                <a:srgbClr val="E7E6E6">
                  <a:lumMod val="75000"/>
                </a:srgbClr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DDFFC-0FAE-E04D-8B54-05B4649F95ED}" type="slidenum">
              <a:rPr lang="en-GB" smtClean="0">
                <a:solidFill>
                  <a:srgbClr val="E7E6E6">
                    <a:lumMod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E7E6E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537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9E5E5-6BA8-F244-8073-352DD91D2485}" type="datetime1">
              <a:rPr lang="en-GB" smtClean="0">
                <a:solidFill>
                  <a:srgbClr val="E7E6E6">
                    <a:lumMod val="75000"/>
                  </a:srgbClr>
                </a:solidFill>
              </a:rPr>
              <a:pPr/>
              <a:t>25/11/2019</a:t>
            </a:fld>
            <a:endParaRPr lang="en-GB" dirty="0">
              <a:solidFill>
                <a:srgbClr val="E7E6E6">
                  <a:lumMod val="75000"/>
                </a:srgbClr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DDFFC-0FAE-E04D-8B54-05B4649F95ED}" type="slidenum">
              <a:rPr lang="en-GB" smtClean="0">
                <a:solidFill>
                  <a:srgbClr val="E7E6E6">
                    <a:lumMod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E7E6E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57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FF59-84DC-4B45-BA77-B92E04CD40CD}" type="datetime1">
              <a:rPr lang="en-GB" smtClean="0">
                <a:solidFill>
                  <a:srgbClr val="E7E6E6">
                    <a:lumMod val="75000"/>
                  </a:srgbClr>
                </a:solidFill>
              </a:rPr>
              <a:pPr/>
              <a:t>25/11/2019</a:t>
            </a:fld>
            <a:endParaRPr lang="en-GB" dirty="0">
              <a:solidFill>
                <a:srgbClr val="E7E6E6">
                  <a:lumMod val="75000"/>
                </a:srgbClr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DDFFC-0FAE-E04D-8B54-05B4649F95ED}" type="slidenum">
              <a:rPr lang="en-GB" smtClean="0">
                <a:solidFill>
                  <a:srgbClr val="E7E6E6">
                    <a:lumMod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E7E6E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203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2949178" cy="1692275"/>
          </a:xfrm>
        </p:spPr>
        <p:txBody>
          <a:bodyPr anchor="b">
            <a:normAutofit/>
          </a:bodyPr>
          <a:lstStyle>
            <a:lvl1pPr>
              <a:defRPr sz="32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 b="1" i="0">
                <a:latin typeface="Arial" charset="0"/>
                <a:ea typeface="Arial" charset="0"/>
                <a:cs typeface="Arial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</a:t>
            </a:r>
            <a:endParaRPr lang="en-GB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97ABC-8EF2-184E-8A68-18B4825D03D4}" type="datetime1">
              <a:rPr lang="en-GB" smtClean="0">
                <a:solidFill>
                  <a:srgbClr val="E7E6E6">
                    <a:lumMod val="75000"/>
                  </a:srgbClr>
                </a:solidFill>
              </a:rPr>
              <a:pPr/>
              <a:t>25/11/2019</a:t>
            </a:fld>
            <a:endParaRPr lang="en-GB" dirty="0">
              <a:solidFill>
                <a:srgbClr val="E7E6E6">
                  <a:lumMod val="75000"/>
                </a:srgb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DDFFC-0FAE-E04D-8B54-05B4649F95ED}" type="slidenum">
              <a:rPr lang="en-GB" smtClean="0">
                <a:solidFill>
                  <a:srgbClr val="E7E6E6">
                    <a:lumMod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E7E6E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783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CA0E9F-ED87-4C21-BD07-4541B754908A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40563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2949178" cy="1692275"/>
          </a:xfrm>
        </p:spPr>
        <p:txBody>
          <a:bodyPr anchor="b"/>
          <a:lstStyle>
            <a:lvl1pPr>
              <a:defRPr sz="32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</a:t>
            </a:r>
            <a:endParaRPr lang="en-GB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9E114-B9D4-3A42-BF19-D654D2EDCD5C}" type="datetime1">
              <a:rPr lang="en-GB" smtClean="0">
                <a:solidFill>
                  <a:srgbClr val="E7E6E6">
                    <a:lumMod val="75000"/>
                  </a:srgbClr>
                </a:solidFill>
              </a:rPr>
              <a:pPr/>
              <a:t>25/11/2019</a:t>
            </a:fld>
            <a:endParaRPr lang="en-GB" dirty="0">
              <a:solidFill>
                <a:srgbClr val="E7E6E6">
                  <a:lumMod val="75000"/>
                </a:srgb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DDFFC-0FAE-E04D-8B54-05B4649F95ED}" type="slidenum">
              <a:rPr lang="en-GB" smtClean="0">
                <a:solidFill>
                  <a:srgbClr val="E7E6E6">
                    <a:lumMod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E7E6E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6650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92D1-009D-2C42-BD42-96AF4297F243}" type="datetime1">
              <a:rPr lang="en-GB" smtClean="0">
                <a:solidFill>
                  <a:srgbClr val="E7E6E6">
                    <a:lumMod val="75000"/>
                  </a:srgbClr>
                </a:solidFill>
              </a:rPr>
              <a:pPr/>
              <a:t>25/11/2019</a:t>
            </a:fld>
            <a:endParaRPr lang="en-GB" dirty="0">
              <a:solidFill>
                <a:srgbClr val="E7E6E6">
                  <a:lumMod val="75000"/>
                </a:srgb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DDFFC-0FAE-E04D-8B54-05B4649F95ED}" type="slidenum">
              <a:rPr lang="en-GB" smtClean="0">
                <a:solidFill>
                  <a:srgbClr val="E7E6E6">
                    <a:lumMod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E7E6E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44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D5A9D-DCD7-4F49-9AE7-9A27901DF3C5}" type="datetime1">
              <a:rPr lang="en-GB" smtClean="0">
                <a:solidFill>
                  <a:srgbClr val="E7E6E6">
                    <a:lumMod val="75000"/>
                  </a:srgbClr>
                </a:solidFill>
              </a:rPr>
              <a:pPr/>
              <a:t>25/11/2019</a:t>
            </a:fld>
            <a:endParaRPr lang="en-GB" dirty="0">
              <a:solidFill>
                <a:srgbClr val="E7E6E6">
                  <a:lumMod val="75000"/>
                </a:srgb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DDFFC-0FAE-E04D-8B54-05B4649F95ED}" type="slidenum">
              <a:rPr lang="en-GB" smtClean="0">
                <a:solidFill>
                  <a:srgbClr val="E7E6E6">
                    <a:lumMod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E7E6E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240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8D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prstClr val="white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52750" y="1327618"/>
            <a:ext cx="2433166" cy="901703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="" xmlns:a16="http://schemas.microsoft.com/office/drawing/2014/main" id="{22806C6F-E84E-274E-8D68-D88D0C7D70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982" y="5403346"/>
            <a:ext cx="2605768" cy="89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49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8D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prstClr val="white"/>
              </a:solidFill>
            </a:endParaRPr>
          </a:p>
        </p:txBody>
      </p:sp>
      <p:sp>
        <p:nvSpPr>
          <p:cNvPr id="17" name="Tittel 1"/>
          <p:cNvSpPr>
            <a:spLocks noGrp="1"/>
          </p:cNvSpPr>
          <p:nvPr>
            <p:ph type="ctrTitle" hasCustomPrompt="1"/>
          </p:nvPr>
        </p:nvSpPr>
        <p:spPr>
          <a:xfrm>
            <a:off x="515163" y="1122363"/>
            <a:ext cx="6858000" cy="2387600"/>
          </a:xfrm>
        </p:spPr>
        <p:txBody>
          <a:bodyPr anchor="b">
            <a:normAutofit/>
          </a:bodyPr>
          <a:lstStyle>
            <a:lvl1pPr algn="l">
              <a:defRPr sz="54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/>
              <a:t>Klikk for å </a:t>
            </a:r>
            <a:br>
              <a:rPr lang="en-GB"/>
            </a:br>
            <a:r>
              <a:rPr lang="en-GB"/>
              <a:t>redigere tittelstil</a:t>
            </a:r>
            <a:endParaRPr lang="en-GB" dirty="0"/>
          </a:p>
        </p:txBody>
      </p:sp>
      <p:sp>
        <p:nvSpPr>
          <p:cNvPr id="18" name="Undertittel 2"/>
          <p:cNvSpPr>
            <a:spLocks noGrp="1"/>
          </p:cNvSpPr>
          <p:nvPr>
            <p:ph type="subTitle" idx="1"/>
          </p:nvPr>
        </p:nvSpPr>
        <p:spPr>
          <a:xfrm>
            <a:off x="515163" y="3602038"/>
            <a:ext cx="685800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pic>
        <p:nvPicPr>
          <p:cNvPr id="3" name="Bilde 2">
            <a:extLst>
              <a:ext uri="{FF2B5EF4-FFF2-40B4-BE49-F238E27FC236}">
                <a16:creationId xmlns="" xmlns:a16="http://schemas.microsoft.com/office/drawing/2014/main" id="{821D8182-CB6B-9240-8FE0-8E584FF0A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825" y="5706833"/>
            <a:ext cx="1366226" cy="468086"/>
          </a:xfrm>
          <a:prstGeom prst="rect">
            <a:avLst/>
          </a:prstGeom>
        </p:spPr>
      </p:pic>
      <p:pic>
        <p:nvPicPr>
          <p:cNvPr id="5" name="Bilde 4" descr="GATC Characters">
            <a:extLst>
              <a:ext uri="{FF2B5EF4-FFF2-40B4-BE49-F238E27FC236}">
                <a16:creationId xmlns="" xmlns:a16="http://schemas.microsoft.com/office/drawing/2014/main" id="{C569C81F-CD74-AC4D-958D-53E82F9DF7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841783" y="2356632"/>
            <a:ext cx="6553020" cy="217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110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>
            <a:spLocks noChangeArrowheads="1"/>
          </p:cNvSpPr>
          <p:nvPr/>
        </p:nvSpPr>
        <p:spPr bwMode="auto">
          <a:xfrm>
            <a:off x="98425" y="6400800"/>
            <a:ext cx="8947150" cy="381000"/>
          </a:xfrm>
          <a:prstGeom prst="rect">
            <a:avLst/>
          </a:prstGeom>
          <a:solidFill>
            <a:srgbClr val="ECECEC"/>
          </a:solidFill>
          <a:ln w="9525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endParaRPr lang="nn-NO" altLang="nb-NO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9" name="Rektangel 8"/>
          <p:cNvSpPr/>
          <p:nvPr/>
        </p:nvSpPr>
        <p:spPr bwMode="auto">
          <a:xfrm>
            <a:off x="98425" y="6281738"/>
            <a:ext cx="8947150" cy="82550"/>
          </a:xfrm>
          <a:prstGeom prst="rect">
            <a:avLst/>
          </a:prstGeom>
          <a:solidFill>
            <a:srgbClr val="003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endParaRPr lang="nn-NO" altLang="nb-NO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5124" name="Picture 10" descr="helse-SorOst_kulor_rgb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3" y="6446838"/>
            <a:ext cx="28733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 altLang="nb-NO" noProof="0" smtClean="0"/>
              <a:t>Klikk for å redigere tittelstil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nb-NO" altLang="nb-NO" noProof="0" smtClean="0"/>
              <a:t>Klikk for å redigere undertittelstil i malen</a:t>
            </a:r>
          </a:p>
        </p:txBody>
      </p:sp>
      <p:pic>
        <p:nvPicPr>
          <p:cNvPr id="5132" name="Bilde 11" descr="OUS_logo_ppt_eng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6421438"/>
            <a:ext cx="152876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3" name="Rectangle 13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5134" name="Rectangle 1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5135" name="Rectangle 1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240B32B-9FB4-4788-A822-12117BFDBA18}" type="slidenum">
              <a:rPr lang="nb-NO" altLang="nb-NO">
                <a:solidFill>
                  <a:srgbClr val="000000"/>
                </a:solidFill>
              </a:rPr>
              <a:pPr/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  <p:pic>
        <p:nvPicPr>
          <p:cNvPr id="5136" name="Picture 14" descr="UiO_A_E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550025"/>
            <a:ext cx="1249363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7" name="Line 17"/>
          <p:cNvSpPr>
            <a:spLocks noChangeShapeType="1"/>
          </p:cNvSpPr>
          <p:nvPr/>
        </p:nvSpPr>
        <p:spPr bwMode="auto">
          <a:xfrm>
            <a:off x="1905000" y="6445250"/>
            <a:ext cx="0" cy="292100"/>
          </a:xfrm>
          <a:prstGeom prst="line">
            <a:avLst/>
          </a:prstGeom>
          <a:noFill/>
          <a:ln w="3175">
            <a:solidFill>
              <a:srgbClr val="00338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5138" name="Line 18"/>
          <p:cNvSpPr>
            <a:spLocks noChangeShapeType="1"/>
          </p:cNvSpPr>
          <p:nvPr/>
        </p:nvSpPr>
        <p:spPr bwMode="auto">
          <a:xfrm>
            <a:off x="8305800" y="6445250"/>
            <a:ext cx="0" cy="292100"/>
          </a:xfrm>
          <a:prstGeom prst="line">
            <a:avLst/>
          </a:prstGeom>
          <a:noFill/>
          <a:ln w="3175">
            <a:solidFill>
              <a:srgbClr val="00338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868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CA0E9F-ED87-4C21-BD07-4541B754908A}" type="slidenum">
              <a:rPr lang="nb-NO" altLang="nb-NO">
                <a:solidFill>
                  <a:srgbClr val="000000"/>
                </a:solidFill>
              </a:rPr>
              <a:pPr/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3410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D8265D-E14E-4155-8975-03B38836C868}" type="slidenum">
              <a:rPr lang="nb-NO" altLang="nb-NO">
                <a:solidFill>
                  <a:srgbClr val="000000"/>
                </a:solidFill>
              </a:rPr>
              <a:pPr/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3649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51520" y="1628800"/>
            <a:ext cx="4244280" cy="44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28800"/>
            <a:ext cx="4244280" cy="44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838C95-FAC7-4E35-8B1F-978FED3D9D6E}" type="slidenum">
              <a:rPr lang="nb-NO" altLang="nb-NO">
                <a:solidFill>
                  <a:srgbClr val="000000"/>
                </a:solidFill>
              </a:rPr>
              <a:pPr/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5844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7BA4C4-1351-456C-9B33-AF40D4AAD8CE}" type="slidenum">
              <a:rPr lang="nb-NO" altLang="nb-NO">
                <a:solidFill>
                  <a:srgbClr val="000000"/>
                </a:solidFill>
              </a:rPr>
              <a:pPr/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307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D8265D-E14E-4155-8975-03B38836C868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0330788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2AF8E-32EA-46FA-8235-D1B727A0AF3F}" type="slidenum">
              <a:rPr lang="nb-NO" altLang="nb-NO">
                <a:solidFill>
                  <a:srgbClr val="000000"/>
                </a:solidFill>
              </a:rPr>
              <a:pPr/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990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B1E54-9EC6-45C4-947F-18D0810ED012}" type="slidenum">
              <a:rPr lang="nb-NO" altLang="nb-NO">
                <a:solidFill>
                  <a:srgbClr val="000000"/>
                </a:solidFill>
              </a:rPr>
              <a:pPr/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6826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FCA8E-B67A-4173-BBD4-A05FC2C0ED73}" type="slidenum">
              <a:rPr lang="nb-NO" altLang="nb-NO">
                <a:solidFill>
                  <a:srgbClr val="000000"/>
                </a:solidFill>
              </a:rPr>
              <a:pPr/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9724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371315-9B9D-43F9-81CA-962B228AC23E}" type="slidenum">
              <a:rPr lang="nb-NO" altLang="nb-NO">
                <a:solidFill>
                  <a:srgbClr val="000000"/>
                </a:solidFill>
              </a:rPr>
              <a:pPr/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4246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2A1402-F5E6-4A01-9DFF-F4E469B4919C}" type="slidenum">
              <a:rPr lang="nb-NO" altLang="nb-NO">
                <a:solidFill>
                  <a:srgbClr val="000000"/>
                </a:solidFill>
              </a:rPr>
              <a:pPr/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8106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AFE3A-6263-4987-A67C-B1DD9DF4E42C}" type="slidenum">
              <a:rPr lang="nb-NO" altLang="nb-NO">
                <a:solidFill>
                  <a:srgbClr val="000000"/>
                </a:solidFill>
              </a:rPr>
              <a:pPr/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247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– øv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 dirty="0" err="1"/>
              <a:t>Titteltekst</a:t>
            </a:r>
            <a:endParaRPr sz="5600" dirty="0"/>
          </a:p>
        </p:txBody>
      </p:sp>
    </p:spTree>
    <p:extLst>
      <p:ext uri="{BB962C8B-B14F-4D97-AF65-F5344CB8AC3E}">
        <p14:creationId xmlns:p14="http://schemas.microsoft.com/office/powerpoint/2010/main" val="120133255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>
            <a:spLocks noChangeArrowheads="1"/>
          </p:cNvSpPr>
          <p:nvPr/>
        </p:nvSpPr>
        <p:spPr bwMode="auto">
          <a:xfrm>
            <a:off x="98425" y="6400800"/>
            <a:ext cx="8947150" cy="381000"/>
          </a:xfrm>
          <a:prstGeom prst="rect">
            <a:avLst/>
          </a:prstGeom>
          <a:solidFill>
            <a:srgbClr val="ECECEC"/>
          </a:solidFill>
          <a:ln w="9525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endParaRPr lang="nn-NO" altLang="nb-NO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9" name="Rektangel 8"/>
          <p:cNvSpPr/>
          <p:nvPr/>
        </p:nvSpPr>
        <p:spPr bwMode="auto">
          <a:xfrm>
            <a:off x="98425" y="6281738"/>
            <a:ext cx="8947150" cy="82550"/>
          </a:xfrm>
          <a:prstGeom prst="rect">
            <a:avLst/>
          </a:prstGeom>
          <a:solidFill>
            <a:srgbClr val="003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endParaRPr lang="nn-NO" altLang="nb-NO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5124" name="Picture 10" descr="helse-SorOst_kulor_rgb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3" y="6446838"/>
            <a:ext cx="28733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 altLang="nb-NO" noProof="0" smtClean="0"/>
              <a:t>Klikk for å redigere tittelstil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nb-NO" altLang="nb-NO" noProof="0" smtClean="0"/>
              <a:t>Klikk for å redigere undertittelstil i malen</a:t>
            </a:r>
          </a:p>
        </p:txBody>
      </p:sp>
      <p:pic>
        <p:nvPicPr>
          <p:cNvPr id="5132" name="Bilde 11" descr="OUS_logo_ppt_eng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6421438"/>
            <a:ext cx="152876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3" name="Rectangle 13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5134" name="Rectangle 1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5135" name="Rectangle 1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240B32B-9FB4-4788-A822-12117BFDBA18}" type="slidenum">
              <a:rPr lang="nb-NO" altLang="nb-NO">
                <a:solidFill>
                  <a:srgbClr val="000000"/>
                </a:solidFill>
              </a:rPr>
              <a:pPr/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  <p:pic>
        <p:nvPicPr>
          <p:cNvPr id="5136" name="Picture 14" descr="UiO_A_E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550025"/>
            <a:ext cx="1249363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7" name="Line 17"/>
          <p:cNvSpPr>
            <a:spLocks noChangeShapeType="1"/>
          </p:cNvSpPr>
          <p:nvPr/>
        </p:nvSpPr>
        <p:spPr bwMode="auto">
          <a:xfrm>
            <a:off x="1905000" y="6445250"/>
            <a:ext cx="0" cy="292100"/>
          </a:xfrm>
          <a:prstGeom prst="line">
            <a:avLst/>
          </a:prstGeom>
          <a:noFill/>
          <a:ln w="3175">
            <a:solidFill>
              <a:srgbClr val="00338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5138" name="Line 18"/>
          <p:cNvSpPr>
            <a:spLocks noChangeShapeType="1"/>
          </p:cNvSpPr>
          <p:nvPr/>
        </p:nvSpPr>
        <p:spPr bwMode="auto">
          <a:xfrm>
            <a:off x="8305800" y="6445250"/>
            <a:ext cx="0" cy="292100"/>
          </a:xfrm>
          <a:prstGeom prst="line">
            <a:avLst/>
          </a:prstGeom>
          <a:noFill/>
          <a:ln w="3175">
            <a:solidFill>
              <a:srgbClr val="00338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8150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CA0E9F-ED87-4C21-BD07-4541B754908A}" type="slidenum">
              <a:rPr lang="nb-NO" altLang="nb-NO">
                <a:solidFill>
                  <a:srgbClr val="000000"/>
                </a:solidFill>
              </a:rPr>
              <a:pPr/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571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D8265D-E14E-4155-8975-03B38836C868}" type="slidenum">
              <a:rPr lang="nb-NO" altLang="nb-NO">
                <a:solidFill>
                  <a:srgbClr val="000000"/>
                </a:solidFill>
              </a:rPr>
              <a:pPr/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960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51520" y="1628800"/>
            <a:ext cx="4244280" cy="44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28800"/>
            <a:ext cx="4244280" cy="44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838C95-FAC7-4E35-8B1F-978FED3D9D6E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9981567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51520" y="1628800"/>
            <a:ext cx="4244280" cy="44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28800"/>
            <a:ext cx="4244280" cy="44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838C95-FAC7-4E35-8B1F-978FED3D9D6E}" type="slidenum">
              <a:rPr lang="nb-NO" altLang="nb-NO">
                <a:solidFill>
                  <a:srgbClr val="000000"/>
                </a:solidFill>
              </a:rPr>
              <a:pPr/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9845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7BA4C4-1351-456C-9B33-AF40D4AAD8CE}" type="slidenum">
              <a:rPr lang="nb-NO" altLang="nb-NO">
                <a:solidFill>
                  <a:srgbClr val="000000"/>
                </a:solidFill>
              </a:rPr>
              <a:pPr/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665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2AF8E-32EA-46FA-8235-D1B727A0AF3F}" type="slidenum">
              <a:rPr lang="nb-NO" altLang="nb-NO">
                <a:solidFill>
                  <a:srgbClr val="000000"/>
                </a:solidFill>
              </a:rPr>
              <a:pPr/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5751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B1E54-9EC6-45C4-947F-18D0810ED012}" type="slidenum">
              <a:rPr lang="nb-NO" altLang="nb-NO">
                <a:solidFill>
                  <a:srgbClr val="000000"/>
                </a:solidFill>
              </a:rPr>
              <a:pPr/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193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FCA8E-B67A-4173-BBD4-A05FC2C0ED73}" type="slidenum">
              <a:rPr lang="nb-NO" altLang="nb-NO">
                <a:solidFill>
                  <a:srgbClr val="000000"/>
                </a:solidFill>
              </a:rPr>
              <a:pPr/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0002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371315-9B9D-43F9-81CA-962B228AC23E}" type="slidenum">
              <a:rPr lang="nb-NO" altLang="nb-NO">
                <a:solidFill>
                  <a:srgbClr val="000000"/>
                </a:solidFill>
              </a:rPr>
              <a:pPr/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1125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2A1402-F5E6-4A01-9DFF-F4E469B4919C}" type="slidenum">
              <a:rPr lang="nb-NO" altLang="nb-NO">
                <a:solidFill>
                  <a:srgbClr val="000000"/>
                </a:solidFill>
              </a:rPr>
              <a:pPr/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166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AFE3A-6263-4987-A67C-B1DD9DF4E42C}" type="slidenum">
              <a:rPr lang="nb-NO" altLang="nb-NO">
                <a:solidFill>
                  <a:srgbClr val="000000"/>
                </a:solidFill>
              </a:rPr>
              <a:pPr/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472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7BA4C4-1351-456C-9B33-AF40D4AAD8CE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957999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2AF8E-32EA-46FA-8235-D1B727A0AF3F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58431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B1E54-9EC6-45C4-947F-18D0810ED01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933883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FCA8E-B67A-4173-BBD4-A05FC2C0ED73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146279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b-NO" alt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371315-9B9D-43F9-81CA-962B228AC23E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402076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>
            <a:spLocks noChangeArrowheads="1"/>
          </p:cNvSpPr>
          <p:nvPr/>
        </p:nvSpPr>
        <p:spPr bwMode="auto">
          <a:xfrm>
            <a:off x="98425" y="6400800"/>
            <a:ext cx="8947150" cy="381000"/>
          </a:xfrm>
          <a:prstGeom prst="rect">
            <a:avLst/>
          </a:prstGeom>
          <a:solidFill>
            <a:srgbClr val="ECECEC"/>
          </a:solidFill>
          <a:ln w="9525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endParaRPr lang="nn-NO" altLang="nb-NO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9" name="Rektangel 8"/>
          <p:cNvSpPr/>
          <p:nvPr/>
        </p:nvSpPr>
        <p:spPr bwMode="auto">
          <a:xfrm>
            <a:off x="98425" y="6281738"/>
            <a:ext cx="8947150" cy="82550"/>
          </a:xfrm>
          <a:prstGeom prst="rect">
            <a:avLst/>
          </a:prstGeom>
          <a:solidFill>
            <a:srgbClr val="003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endParaRPr lang="nn-NO" altLang="nb-NO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1035" name="Picture 10" descr="helse-SorOst_kulor_rgb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3" y="6446838"/>
            <a:ext cx="28733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332656"/>
            <a:ext cx="864096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dirty="0" smtClean="0"/>
              <a:t>Klikk for å redigere tittelstil i malen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1628800"/>
            <a:ext cx="8640960" cy="44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dirty="0" smtClean="0"/>
              <a:t>Klikk for å redigere tekststiler i malen</a:t>
            </a:r>
          </a:p>
          <a:p>
            <a:pPr lvl="1"/>
            <a:r>
              <a:rPr lang="nb-NO" altLang="nb-NO" dirty="0" smtClean="0"/>
              <a:t>Andre nivå</a:t>
            </a:r>
          </a:p>
          <a:p>
            <a:pPr lvl="2"/>
            <a:r>
              <a:rPr lang="nb-NO" altLang="nb-NO" dirty="0" smtClean="0"/>
              <a:t>Tredje nivå</a:t>
            </a:r>
          </a:p>
          <a:p>
            <a:pPr lvl="3"/>
            <a:r>
              <a:rPr lang="nb-NO" altLang="nb-NO" dirty="0" smtClean="0"/>
              <a:t>Fjerde nivå</a:t>
            </a:r>
          </a:p>
          <a:p>
            <a:pPr lvl="4"/>
            <a:r>
              <a:rPr lang="nb-NO" altLang="nb-NO" dirty="0" smtClean="0"/>
              <a:t>Femte nivå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10200" y="0"/>
            <a:ext cx="1905000" cy="26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endParaRPr lang="nb-NO" altLang="nb-NO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6477000"/>
            <a:ext cx="4495800" cy="26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nb-NO" altLang="nb-NO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0"/>
            <a:ext cx="1905000" cy="26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72C63E7-0150-4C9E-A16D-C342C08DAE3D}" type="slidenum">
              <a:rPr lang="nb-NO" altLang="nb-NO"/>
              <a:pPr/>
              <a:t>‹#›</a:t>
            </a:fld>
            <a:endParaRPr lang="nb-NO" altLang="nb-NO"/>
          </a:p>
        </p:txBody>
      </p:sp>
      <p:pic>
        <p:nvPicPr>
          <p:cNvPr id="1038" name="Bilde 11" descr="OUS_logo_ppt_eng.jp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6421438"/>
            <a:ext cx="152876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4" descr="UiO_A_E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550025"/>
            <a:ext cx="1249363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0" name="Line 16"/>
          <p:cNvSpPr>
            <a:spLocks noChangeShapeType="1"/>
          </p:cNvSpPr>
          <p:nvPr/>
        </p:nvSpPr>
        <p:spPr bwMode="auto">
          <a:xfrm>
            <a:off x="1905000" y="6445250"/>
            <a:ext cx="0" cy="292100"/>
          </a:xfrm>
          <a:prstGeom prst="line">
            <a:avLst/>
          </a:prstGeom>
          <a:noFill/>
          <a:ln w="3175">
            <a:solidFill>
              <a:srgbClr val="00338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041" name="Line 17"/>
          <p:cNvSpPr>
            <a:spLocks noChangeShapeType="1"/>
          </p:cNvSpPr>
          <p:nvPr/>
        </p:nvSpPr>
        <p:spPr bwMode="auto">
          <a:xfrm>
            <a:off x="8305800" y="6445250"/>
            <a:ext cx="0" cy="292100"/>
          </a:xfrm>
          <a:prstGeom prst="line">
            <a:avLst/>
          </a:prstGeom>
          <a:noFill/>
          <a:ln w="3175">
            <a:solidFill>
              <a:srgbClr val="00338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 userDrawn="1"/>
        </p:nvSpPr>
        <p:spPr>
          <a:xfrm>
            <a:off x="0" y="6356350"/>
            <a:ext cx="9144000" cy="501650"/>
          </a:xfrm>
          <a:prstGeom prst="rect">
            <a:avLst/>
          </a:prstGeom>
          <a:solidFill>
            <a:srgbClr val="F8D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prstClr val="white"/>
              </a:solidFill>
            </a:endParaRP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Klikk for å redigere tittelstil</a:t>
            </a:r>
            <a:endParaRPr lang="en-GB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Klikk for å redigere tekststiler i malen</a:t>
            </a:r>
          </a:p>
          <a:p>
            <a:pPr lvl="1"/>
            <a:r>
              <a:rPr lang="en-GB"/>
              <a:t>Andre nivå</a:t>
            </a:r>
          </a:p>
          <a:p>
            <a:pPr lvl="2"/>
            <a:r>
              <a:rPr lang="en-GB"/>
              <a:t>Tredje nivå</a:t>
            </a:r>
          </a:p>
          <a:p>
            <a:pPr lvl="3"/>
            <a:r>
              <a:rPr lang="en-GB"/>
              <a:t>Fjerde nivå</a:t>
            </a:r>
          </a:p>
          <a:p>
            <a:pPr lvl="4"/>
            <a:r>
              <a:rPr lang="en-GB"/>
              <a:t>Femte nivå</a:t>
            </a:r>
            <a:endParaRPr lang="en-GB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 rot="5400000">
            <a:off x="7537544" y="1599804"/>
            <a:ext cx="27432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00" b="0" i="0">
                <a:solidFill>
                  <a:schemeClr val="bg2">
                    <a:lumMod val="75000"/>
                  </a:schemeClr>
                </a:solidFill>
                <a:latin typeface="Arial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476E9A3-A6CE-1A49-A1F6-A779F6F2F26C}" type="datetime1">
              <a:rPr lang="en-GB" smtClean="0">
                <a:solidFill>
                  <a:srgbClr val="E7E6E6">
                    <a:lumMod val="7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25/11/2019</a:t>
            </a:fld>
            <a:endParaRPr lang="en-GB" dirty="0">
              <a:solidFill>
                <a:srgbClr val="E7E6E6">
                  <a:lumMod val="75000"/>
                </a:srgb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 rot="5400000">
            <a:off x="7537544" y="4668442"/>
            <a:ext cx="27432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Arial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04DDFFC-0FAE-E04D-8B54-05B4649F95ED}" type="slidenum">
              <a:rPr lang="en-GB" smtClean="0">
                <a:solidFill>
                  <a:srgbClr val="E7E6E6">
                    <a:lumMod val="75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E7E6E6">
                  <a:lumMod val="75000"/>
                </a:srgbClr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="" xmlns:a16="http://schemas.microsoft.com/office/drawing/2014/main" id="{9CD88518-67E5-634A-946F-FA805CA2D2F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687" y="6380890"/>
            <a:ext cx="1252538" cy="429135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="" xmlns:a16="http://schemas.microsoft.com/office/drawing/2014/main" id="{B4FA2591-DF82-3B40-90E2-DC3EB594D30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518792" y="6282750"/>
            <a:ext cx="429833" cy="62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81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b="1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>
            <a:spLocks noChangeArrowheads="1"/>
          </p:cNvSpPr>
          <p:nvPr/>
        </p:nvSpPr>
        <p:spPr bwMode="auto">
          <a:xfrm>
            <a:off x="98425" y="6400800"/>
            <a:ext cx="8947150" cy="381000"/>
          </a:xfrm>
          <a:prstGeom prst="rect">
            <a:avLst/>
          </a:prstGeom>
          <a:solidFill>
            <a:srgbClr val="ECECEC"/>
          </a:solidFill>
          <a:ln w="9525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endParaRPr lang="nn-NO" altLang="nb-NO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9" name="Rektangel 8"/>
          <p:cNvSpPr/>
          <p:nvPr/>
        </p:nvSpPr>
        <p:spPr bwMode="auto">
          <a:xfrm>
            <a:off x="98425" y="6281738"/>
            <a:ext cx="8947150" cy="82550"/>
          </a:xfrm>
          <a:prstGeom prst="rect">
            <a:avLst/>
          </a:prstGeom>
          <a:solidFill>
            <a:srgbClr val="003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endParaRPr lang="nn-NO" altLang="nb-NO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1035" name="Picture 10" descr="helse-SorOst_kulor_rgb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3" y="6446838"/>
            <a:ext cx="28733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332656"/>
            <a:ext cx="864096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dirty="0" smtClean="0"/>
              <a:t>Klikk for å redigere tittelstil i malen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1628800"/>
            <a:ext cx="8640960" cy="44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dirty="0" smtClean="0"/>
              <a:t>Klikk for å redigere tekststiler i malen</a:t>
            </a:r>
          </a:p>
          <a:p>
            <a:pPr lvl="1"/>
            <a:r>
              <a:rPr lang="nb-NO" altLang="nb-NO" dirty="0" smtClean="0"/>
              <a:t>Andre nivå</a:t>
            </a:r>
          </a:p>
          <a:p>
            <a:pPr lvl="2"/>
            <a:r>
              <a:rPr lang="nb-NO" altLang="nb-NO" dirty="0" smtClean="0"/>
              <a:t>Tredje nivå</a:t>
            </a:r>
          </a:p>
          <a:p>
            <a:pPr lvl="3"/>
            <a:r>
              <a:rPr lang="nb-NO" altLang="nb-NO" dirty="0" smtClean="0"/>
              <a:t>Fjerde nivå</a:t>
            </a:r>
          </a:p>
          <a:p>
            <a:pPr lvl="4"/>
            <a:r>
              <a:rPr lang="nb-NO" altLang="nb-NO" dirty="0" smtClean="0"/>
              <a:t>Femte nivå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10200" y="0"/>
            <a:ext cx="1905000" cy="26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6477000"/>
            <a:ext cx="4495800" cy="26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0"/>
            <a:ext cx="1905000" cy="26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72C63E7-0150-4C9E-A16D-C342C08DAE3D}" type="slidenum">
              <a:rPr lang="nb-NO" altLang="nb-NO">
                <a:solidFill>
                  <a:srgbClr val="000000"/>
                </a:solidFill>
              </a:rPr>
              <a:pPr/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  <p:pic>
        <p:nvPicPr>
          <p:cNvPr id="1038" name="Bilde 11" descr="OUS_logo_ppt_eng.jp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6421438"/>
            <a:ext cx="152876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4" descr="UiO_A_E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550025"/>
            <a:ext cx="1249363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0" name="Line 16"/>
          <p:cNvSpPr>
            <a:spLocks noChangeShapeType="1"/>
          </p:cNvSpPr>
          <p:nvPr/>
        </p:nvSpPr>
        <p:spPr bwMode="auto">
          <a:xfrm>
            <a:off x="1905000" y="6445250"/>
            <a:ext cx="0" cy="292100"/>
          </a:xfrm>
          <a:prstGeom prst="line">
            <a:avLst/>
          </a:prstGeom>
          <a:noFill/>
          <a:ln w="3175">
            <a:solidFill>
              <a:srgbClr val="00338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1041" name="Line 17"/>
          <p:cNvSpPr>
            <a:spLocks noChangeShapeType="1"/>
          </p:cNvSpPr>
          <p:nvPr/>
        </p:nvSpPr>
        <p:spPr bwMode="auto">
          <a:xfrm>
            <a:off x="8305800" y="6445250"/>
            <a:ext cx="0" cy="292100"/>
          </a:xfrm>
          <a:prstGeom prst="line">
            <a:avLst/>
          </a:prstGeom>
          <a:noFill/>
          <a:ln w="3175">
            <a:solidFill>
              <a:srgbClr val="00338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0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>
            <a:spLocks noChangeArrowheads="1"/>
          </p:cNvSpPr>
          <p:nvPr/>
        </p:nvSpPr>
        <p:spPr bwMode="auto">
          <a:xfrm>
            <a:off x="98425" y="6400800"/>
            <a:ext cx="8947150" cy="381000"/>
          </a:xfrm>
          <a:prstGeom prst="rect">
            <a:avLst/>
          </a:prstGeom>
          <a:solidFill>
            <a:srgbClr val="ECECEC"/>
          </a:solidFill>
          <a:ln w="9525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endParaRPr lang="nn-NO" altLang="nb-NO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9" name="Rektangel 8"/>
          <p:cNvSpPr/>
          <p:nvPr/>
        </p:nvSpPr>
        <p:spPr bwMode="auto">
          <a:xfrm>
            <a:off x="98425" y="6281738"/>
            <a:ext cx="8947150" cy="82550"/>
          </a:xfrm>
          <a:prstGeom prst="rect">
            <a:avLst/>
          </a:prstGeom>
          <a:solidFill>
            <a:srgbClr val="003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endParaRPr lang="nn-NO" altLang="nb-NO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1035" name="Picture 10" descr="helse-SorOst_kulor_rgb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3" y="6446838"/>
            <a:ext cx="28733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332656"/>
            <a:ext cx="864096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dirty="0" smtClean="0"/>
              <a:t>Klikk for å redigere tittelstil i malen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1628800"/>
            <a:ext cx="8640960" cy="44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dirty="0" smtClean="0"/>
              <a:t>Klikk for å redigere tekststiler i malen</a:t>
            </a:r>
          </a:p>
          <a:p>
            <a:pPr lvl="1"/>
            <a:r>
              <a:rPr lang="nb-NO" altLang="nb-NO" dirty="0" smtClean="0"/>
              <a:t>Andre nivå</a:t>
            </a:r>
          </a:p>
          <a:p>
            <a:pPr lvl="2"/>
            <a:r>
              <a:rPr lang="nb-NO" altLang="nb-NO" dirty="0" smtClean="0"/>
              <a:t>Tredje nivå</a:t>
            </a:r>
          </a:p>
          <a:p>
            <a:pPr lvl="3"/>
            <a:r>
              <a:rPr lang="nb-NO" altLang="nb-NO" dirty="0" smtClean="0"/>
              <a:t>Fjerde nivå</a:t>
            </a:r>
          </a:p>
          <a:p>
            <a:pPr lvl="4"/>
            <a:r>
              <a:rPr lang="nb-NO" altLang="nb-NO" dirty="0" smtClean="0"/>
              <a:t>Femte nivå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10200" y="0"/>
            <a:ext cx="1905000" cy="26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6477000"/>
            <a:ext cx="4495800" cy="26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0"/>
            <a:ext cx="1905000" cy="26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72C63E7-0150-4C9E-A16D-C342C08DAE3D}" type="slidenum">
              <a:rPr lang="nb-NO" altLang="nb-NO">
                <a:solidFill>
                  <a:srgbClr val="000000"/>
                </a:solidFill>
              </a:rPr>
              <a:pPr/>
              <a:t>‹#›</a:t>
            </a:fld>
            <a:endParaRPr lang="nb-NO" altLang="nb-NO">
              <a:solidFill>
                <a:srgbClr val="000000"/>
              </a:solidFill>
            </a:endParaRPr>
          </a:p>
        </p:txBody>
      </p:sp>
      <p:pic>
        <p:nvPicPr>
          <p:cNvPr id="1038" name="Bilde 11" descr="OUS_logo_ppt_eng.jp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6421438"/>
            <a:ext cx="152876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4" descr="UiO_A_E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550025"/>
            <a:ext cx="1249363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0" name="Line 16"/>
          <p:cNvSpPr>
            <a:spLocks noChangeShapeType="1"/>
          </p:cNvSpPr>
          <p:nvPr/>
        </p:nvSpPr>
        <p:spPr bwMode="auto">
          <a:xfrm>
            <a:off x="1905000" y="6445250"/>
            <a:ext cx="0" cy="292100"/>
          </a:xfrm>
          <a:prstGeom prst="line">
            <a:avLst/>
          </a:prstGeom>
          <a:noFill/>
          <a:ln w="3175">
            <a:solidFill>
              <a:srgbClr val="00338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1041" name="Line 17"/>
          <p:cNvSpPr>
            <a:spLocks noChangeShapeType="1"/>
          </p:cNvSpPr>
          <p:nvPr/>
        </p:nvSpPr>
        <p:spPr bwMode="auto">
          <a:xfrm>
            <a:off x="8305800" y="6445250"/>
            <a:ext cx="0" cy="292100"/>
          </a:xfrm>
          <a:prstGeom prst="line">
            <a:avLst/>
          </a:prstGeom>
          <a:noFill/>
          <a:ln w="3175">
            <a:solidFill>
              <a:srgbClr val="00338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83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ur01.safelinks.protection.outlook.com/?url=https://www.nature.com/articles/gim201530&amp;data=02|01|vibeke.binz@dnvgl.com|e13d8a6fb02944c3c63c08d72fc18a90|adf10e2bb6e941d6be2fc12bb566019c|1|0|637030380609619999&amp;sdata=CEa0nvk%2BG%2Bl8P8UfOcDogv%2BhhE7io2x7/%2BRew%2BUsCRQ%3D&amp;reserved=0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5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00808"/>
            <a:ext cx="7772400" cy="1470025"/>
          </a:xfrm>
        </p:spPr>
        <p:txBody>
          <a:bodyPr/>
          <a:lstStyle/>
          <a:p>
            <a:r>
              <a:rPr lang="en-US" i="1" dirty="0"/>
              <a:t>Implementation of genomic testing in health care – challenges and opportunities</a:t>
            </a:r>
            <a:endParaRPr lang="nb-NO" altLang="nb-NO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005064"/>
            <a:ext cx="6400800" cy="1752600"/>
          </a:xfrm>
        </p:spPr>
        <p:txBody>
          <a:bodyPr/>
          <a:lstStyle/>
          <a:p>
            <a:r>
              <a:rPr lang="nb-NO" altLang="nb-NO" sz="2400" i="1" dirty="0" smtClean="0"/>
              <a:t>Dag Undlien</a:t>
            </a:r>
          </a:p>
          <a:p>
            <a:r>
              <a:rPr lang="nb-NO" altLang="nb-NO" sz="2400" i="1" dirty="0" smtClean="0"/>
              <a:t>Department </a:t>
            </a:r>
            <a:r>
              <a:rPr lang="nb-NO" altLang="nb-NO" sz="2400" i="1" dirty="0" err="1" smtClean="0"/>
              <a:t>of</a:t>
            </a:r>
            <a:r>
              <a:rPr lang="nb-NO" altLang="nb-NO" sz="2400" i="1" dirty="0" smtClean="0"/>
              <a:t> Medical Genetics</a:t>
            </a:r>
          </a:p>
          <a:p>
            <a:r>
              <a:rPr lang="nb-NO" altLang="nb-NO" sz="2400" i="1" dirty="0" smtClean="0"/>
              <a:t>Oslo </a:t>
            </a:r>
            <a:r>
              <a:rPr lang="nb-NO" altLang="nb-NO" sz="2400" i="1" dirty="0" err="1" smtClean="0"/>
              <a:t>University</a:t>
            </a:r>
            <a:r>
              <a:rPr lang="nb-NO" altLang="nb-NO" sz="2400" i="1" dirty="0" smtClean="0"/>
              <a:t> Hospital and </a:t>
            </a:r>
            <a:r>
              <a:rPr lang="nb-NO" altLang="nb-NO" sz="2400" i="1" dirty="0" err="1" smtClean="0"/>
              <a:t>University</a:t>
            </a:r>
            <a:r>
              <a:rPr lang="nb-NO" altLang="nb-NO" sz="2400" i="1" dirty="0" smtClean="0"/>
              <a:t> </a:t>
            </a:r>
            <a:r>
              <a:rPr lang="nb-NO" altLang="nb-NO" sz="2400" i="1" dirty="0" err="1" smtClean="0"/>
              <a:t>of</a:t>
            </a:r>
            <a:r>
              <a:rPr lang="nb-NO" altLang="nb-NO" sz="2400" i="1" dirty="0" smtClean="0"/>
              <a:t> Oslo</a:t>
            </a:r>
          </a:p>
          <a:p>
            <a:endParaRPr lang="nb-NO" altLang="nb-NO" sz="2400" i="1" dirty="0"/>
          </a:p>
          <a:p>
            <a:r>
              <a:rPr lang="nb-NO" altLang="nb-NO" sz="2400" i="1" dirty="0" smtClean="0"/>
              <a:t>d.e.undlien@medisin.uio.no</a:t>
            </a:r>
            <a:endParaRPr lang="nb-NO" altLang="nb-NO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AB7709-395C-481F-88CD-A2BEA34F0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Sharing in Canada leads to quality improvement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E7A3A6E-F881-4AF3-8098-659BF818C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t>10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8A82264-63E3-4902-9F41-BE595ECE3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94" y="1664974"/>
            <a:ext cx="6516048" cy="46443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3078DA7-D022-4376-85CE-F19A86D5B745}"/>
              </a:ext>
            </a:extLst>
          </p:cNvPr>
          <p:cNvSpPr/>
          <p:nvPr/>
        </p:nvSpPr>
        <p:spPr>
          <a:xfrm>
            <a:off x="5436096" y="1015868"/>
            <a:ext cx="540060" cy="46891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3000"/>
              </a:lnSpc>
              <a:spcBef>
                <a:spcPts val="600"/>
              </a:spcBef>
            </a:pPr>
            <a:endParaRPr lang="en-GB" sz="1600" dirty="0" err="1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71BD7069-EAAA-49F8-9A9E-923D87DAD712}"/>
              </a:ext>
            </a:extLst>
          </p:cNvPr>
          <p:cNvSpPr/>
          <p:nvPr/>
        </p:nvSpPr>
        <p:spPr>
          <a:xfrm>
            <a:off x="5490102" y="4581128"/>
            <a:ext cx="648072" cy="14401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3000"/>
              </a:lnSpc>
              <a:spcBef>
                <a:spcPts val="600"/>
              </a:spcBef>
            </a:pPr>
            <a:endParaRPr lang="nb-NO" sz="1600" dirty="0" err="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83B61A0B-8799-48DB-B04A-EE341548975C}"/>
              </a:ext>
            </a:extLst>
          </p:cNvPr>
          <p:cNvSpPr/>
          <p:nvPr/>
        </p:nvSpPr>
        <p:spPr>
          <a:xfrm>
            <a:off x="6786246" y="4653136"/>
            <a:ext cx="648072" cy="14401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3000"/>
              </a:lnSpc>
              <a:spcBef>
                <a:spcPts val="600"/>
              </a:spcBef>
            </a:pPr>
            <a:endParaRPr lang="nb-NO" sz="1600" dirty="0" err="1"/>
          </a:p>
        </p:txBody>
      </p:sp>
    </p:spTree>
    <p:extLst>
      <p:ext uri="{BB962C8B-B14F-4D97-AF65-F5344CB8AC3E}">
        <p14:creationId xmlns:p14="http://schemas.microsoft.com/office/powerpoint/2010/main" val="28714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b="1" dirty="0" smtClean="0"/>
              <a:t>Precision </a:t>
            </a:r>
            <a:r>
              <a:rPr lang="nb-NO" sz="3200" b="1" dirty="0" err="1" smtClean="0"/>
              <a:t>medicine</a:t>
            </a:r>
            <a:r>
              <a:rPr lang="nb-NO" sz="3200" b="1" dirty="0" smtClean="0"/>
              <a:t> </a:t>
            </a:r>
            <a:r>
              <a:rPr lang="nb-NO" sz="3200" b="1" dirty="0" err="1" smtClean="0"/>
              <a:t>requires</a:t>
            </a:r>
            <a:r>
              <a:rPr lang="nb-NO" sz="3200" b="1" dirty="0" smtClean="0"/>
              <a:t> </a:t>
            </a:r>
            <a:r>
              <a:rPr lang="nb-NO" sz="3200" b="1" dirty="0" err="1" smtClean="0"/>
              <a:t>interdisciplinarity</a:t>
            </a:r>
            <a:r>
              <a:rPr lang="nb-NO" sz="3200" b="1" dirty="0" smtClean="0"/>
              <a:t> – legal </a:t>
            </a:r>
            <a:r>
              <a:rPr lang="nb-NO" sz="3200" b="1" dirty="0" err="1" smtClean="0"/>
              <a:t>clarification</a:t>
            </a:r>
            <a:endParaRPr lang="nb-NO" sz="32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" t="14273" r="63296" b="29983"/>
          <a:stretch/>
        </p:blipFill>
        <p:spPr bwMode="auto">
          <a:xfrm>
            <a:off x="37070" y="1700808"/>
            <a:ext cx="4423719" cy="407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7" t="9459" r="8733" b="17399"/>
          <a:stretch/>
        </p:blipFill>
        <p:spPr bwMode="auto">
          <a:xfrm>
            <a:off x="4460789" y="1671172"/>
            <a:ext cx="4685335" cy="230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51003" y="414908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b="1" dirty="0" smtClean="0">
                <a:latin typeface="CalibreWeb"/>
              </a:rPr>
              <a:t>Variant</a:t>
            </a:r>
            <a:r>
              <a:rPr lang="nb-NO" b="1" dirty="0">
                <a:latin typeface="CalibreWeb"/>
              </a:rPr>
              <a:t>:</a:t>
            </a:r>
            <a:r>
              <a:rPr lang="nb-NO" dirty="0">
                <a:latin typeface="CalibreWeb"/>
              </a:rPr>
              <a:t> NM_003688.3:c.2603A&gt;G</a:t>
            </a:r>
          </a:p>
          <a:p>
            <a:r>
              <a:rPr lang="nb-NO" b="1" dirty="0">
                <a:latin typeface="CalibreWeb"/>
              </a:rPr>
              <a:t>ACMG-klassifisering: </a:t>
            </a:r>
            <a:r>
              <a:rPr lang="nb-NO" dirty="0">
                <a:latin typeface="CalibreWeb"/>
              </a:rPr>
              <a:t>3* - variant av usikker betydning</a:t>
            </a:r>
          </a:p>
          <a:p>
            <a:r>
              <a:rPr lang="nb-NO" i="1" dirty="0">
                <a:latin typeface="CalibreWeb"/>
              </a:rPr>
              <a:t>*i henhold til kriterier PP3+PM2 som definert i </a:t>
            </a:r>
            <a:r>
              <a:rPr lang="nb-NO" i="1" dirty="0">
                <a:latin typeface="CalibreWeb"/>
                <a:hlinkClick r:id="rId4"/>
              </a:rPr>
              <a:t>Richards S et al. 2015 Genet Med 17:405</a:t>
            </a:r>
            <a:endParaRPr lang="nb-NO" b="0" i="0" dirty="0">
              <a:effectLst/>
              <a:latin typeface="CalibreWeb"/>
            </a:endParaRPr>
          </a:p>
        </p:txBody>
      </p:sp>
    </p:spTree>
    <p:extLst>
      <p:ext uri="{BB962C8B-B14F-4D97-AF65-F5344CB8AC3E}">
        <p14:creationId xmlns:p14="http://schemas.microsoft.com/office/powerpoint/2010/main" val="49361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b="1" dirty="0">
                <a:solidFill>
                  <a:srgbClr val="000000"/>
                </a:solidFill>
              </a:rPr>
              <a:t>Precision </a:t>
            </a:r>
            <a:r>
              <a:rPr lang="nb-NO" sz="3200" b="1" dirty="0" err="1">
                <a:solidFill>
                  <a:srgbClr val="000000"/>
                </a:solidFill>
              </a:rPr>
              <a:t>medicine</a:t>
            </a:r>
            <a:r>
              <a:rPr lang="nb-NO" sz="3200" b="1" dirty="0">
                <a:solidFill>
                  <a:srgbClr val="000000"/>
                </a:solidFill>
              </a:rPr>
              <a:t> </a:t>
            </a:r>
            <a:r>
              <a:rPr lang="nb-NO" sz="3200" b="1" dirty="0" err="1">
                <a:solidFill>
                  <a:srgbClr val="000000"/>
                </a:solidFill>
              </a:rPr>
              <a:t>requires</a:t>
            </a:r>
            <a:r>
              <a:rPr lang="nb-NO" sz="3200" b="1" dirty="0">
                <a:solidFill>
                  <a:srgbClr val="000000"/>
                </a:solidFill>
              </a:rPr>
              <a:t> </a:t>
            </a:r>
            <a:r>
              <a:rPr lang="nb-NO" sz="3200" b="1" dirty="0" err="1" smtClean="0">
                <a:solidFill>
                  <a:srgbClr val="000000"/>
                </a:solidFill>
              </a:rPr>
              <a:t>international</a:t>
            </a:r>
            <a:r>
              <a:rPr lang="nb-NO" sz="3200" b="1" dirty="0" smtClean="0">
                <a:solidFill>
                  <a:srgbClr val="000000"/>
                </a:solidFill>
              </a:rPr>
              <a:t> </a:t>
            </a:r>
            <a:r>
              <a:rPr lang="nb-NO" sz="3200" b="1" dirty="0" err="1" smtClean="0">
                <a:solidFill>
                  <a:srgbClr val="000000"/>
                </a:solidFill>
              </a:rPr>
              <a:t>collaboration</a:t>
            </a:r>
            <a:endParaRPr lang="nb-NO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nb-NO" sz="2000" dirty="0" smtClean="0"/>
              <a:t>DNVGL has </a:t>
            </a:r>
            <a:r>
              <a:rPr lang="nb-NO" sz="2000" dirty="0" err="1" smtClean="0"/>
              <a:t>developed</a:t>
            </a:r>
            <a:r>
              <a:rPr lang="nb-NO" sz="2000" dirty="0" smtClean="0"/>
              <a:t> Variant Exchange as part </a:t>
            </a:r>
            <a:r>
              <a:rPr lang="nb-NO" sz="2000" dirty="0" err="1" smtClean="0"/>
              <a:t>of</a:t>
            </a:r>
            <a:r>
              <a:rPr lang="nb-NO" sz="2000" dirty="0" smtClean="0"/>
              <a:t> </a:t>
            </a:r>
            <a:r>
              <a:rPr lang="nb-NO" sz="2000" dirty="0" err="1" smtClean="0"/>
              <a:t>the</a:t>
            </a:r>
            <a:r>
              <a:rPr lang="nb-NO" sz="2000" dirty="0" smtClean="0"/>
              <a:t> </a:t>
            </a:r>
            <a:r>
              <a:rPr lang="nb-NO" sz="2000" dirty="0" err="1" smtClean="0"/>
              <a:t>Bigmed</a:t>
            </a:r>
            <a:r>
              <a:rPr lang="nb-NO" sz="2000" dirty="0" smtClean="0"/>
              <a:t> </a:t>
            </a:r>
            <a:r>
              <a:rPr lang="nb-NO" sz="2000" dirty="0" err="1" smtClean="0"/>
              <a:t>project</a:t>
            </a:r>
            <a:r>
              <a:rPr lang="nb-NO" sz="2000" dirty="0" smtClean="0"/>
              <a:t>.</a:t>
            </a:r>
          </a:p>
          <a:p>
            <a:pPr>
              <a:spcBef>
                <a:spcPts val="1200"/>
              </a:spcBef>
            </a:pPr>
            <a:endParaRPr lang="nb-NO" sz="2000" dirty="0" smtClean="0"/>
          </a:p>
          <a:p>
            <a:pPr>
              <a:spcBef>
                <a:spcPts val="1200"/>
              </a:spcBef>
            </a:pPr>
            <a:r>
              <a:rPr lang="nb-NO" sz="2000" dirty="0" smtClean="0"/>
              <a:t>Beta testing is </a:t>
            </a:r>
            <a:r>
              <a:rPr lang="nb-NO" sz="2000" dirty="0" err="1" smtClean="0"/>
              <a:t>ongoing</a:t>
            </a:r>
            <a:r>
              <a:rPr lang="nb-NO" sz="2000" dirty="0" smtClean="0"/>
              <a:t> and </a:t>
            </a:r>
            <a:r>
              <a:rPr lang="nb-NO" sz="2000" dirty="0" err="1" smtClean="0"/>
              <a:t>sharing</a:t>
            </a:r>
            <a:r>
              <a:rPr lang="nb-NO" sz="2000" dirty="0" smtClean="0"/>
              <a:t> </a:t>
            </a:r>
            <a:r>
              <a:rPr lang="nb-NO" sz="2000" dirty="0" err="1" smtClean="0"/>
              <a:t>of</a:t>
            </a:r>
            <a:r>
              <a:rPr lang="nb-NO" sz="2000" dirty="0" smtClean="0"/>
              <a:t> variant </a:t>
            </a:r>
            <a:r>
              <a:rPr lang="nb-NO" sz="2000" dirty="0" err="1" smtClean="0"/>
              <a:t>interpretations</a:t>
            </a:r>
            <a:r>
              <a:rPr lang="nb-NO" sz="2000" dirty="0" smtClean="0"/>
              <a:t> </a:t>
            </a:r>
            <a:r>
              <a:rPr lang="nb-NO" sz="2000" dirty="0" err="1" smtClean="0"/>
              <a:t>between</a:t>
            </a:r>
            <a:r>
              <a:rPr lang="nb-NO" sz="2000" dirty="0" smtClean="0"/>
              <a:t> Danish, </a:t>
            </a:r>
            <a:r>
              <a:rPr lang="nb-NO" sz="2000" dirty="0" err="1" smtClean="0"/>
              <a:t>Icelandic</a:t>
            </a:r>
            <a:r>
              <a:rPr lang="nb-NO" sz="2000" dirty="0" smtClean="0"/>
              <a:t>, </a:t>
            </a:r>
            <a:r>
              <a:rPr lang="nb-NO" sz="2000" dirty="0" err="1" smtClean="0"/>
              <a:t>Swedish</a:t>
            </a:r>
            <a:r>
              <a:rPr lang="nb-NO" sz="2000" dirty="0" smtClean="0"/>
              <a:t>(?) labs and OUS is </a:t>
            </a:r>
            <a:r>
              <a:rPr lang="nb-NO" sz="2000" dirty="0" err="1" smtClean="0"/>
              <a:t>planned</a:t>
            </a:r>
            <a:endParaRPr lang="nb-NO" sz="2000" dirty="0" smtClean="0"/>
          </a:p>
          <a:p>
            <a:pPr>
              <a:spcBef>
                <a:spcPts val="1200"/>
              </a:spcBef>
            </a:pPr>
            <a:endParaRPr lang="nb-NO" sz="2000" dirty="0" smtClean="0"/>
          </a:p>
          <a:p>
            <a:pPr>
              <a:spcBef>
                <a:spcPts val="1200"/>
              </a:spcBef>
            </a:pPr>
            <a:r>
              <a:rPr lang="nb-NO" sz="2000" dirty="0" err="1" smtClean="0"/>
              <a:t>Develop</a:t>
            </a:r>
            <a:r>
              <a:rPr lang="nb-NO" sz="2000" dirty="0" smtClean="0"/>
              <a:t> </a:t>
            </a:r>
            <a:r>
              <a:rPr lang="nb-NO" sz="2000" dirty="0" err="1" smtClean="0"/>
              <a:t>processes</a:t>
            </a:r>
            <a:r>
              <a:rPr lang="nb-NO" sz="2000" dirty="0" smtClean="0"/>
              <a:t> for </a:t>
            </a:r>
            <a:r>
              <a:rPr lang="nb-NO" sz="2000" dirty="0" err="1" smtClean="0"/>
              <a:t>resolving</a:t>
            </a:r>
            <a:r>
              <a:rPr lang="nb-NO" sz="2000" dirty="0" smtClean="0"/>
              <a:t> </a:t>
            </a:r>
            <a:r>
              <a:rPr lang="nb-NO" sz="2000" dirty="0" err="1" smtClean="0"/>
              <a:t>discordances</a:t>
            </a:r>
            <a:endParaRPr lang="nb-NO" sz="20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" r="21163" b="16114"/>
          <a:stretch/>
        </p:blipFill>
        <p:spPr bwMode="auto">
          <a:xfrm>
            <a:off x="4493214" y="1628799"/>
            <a:ext cx="4650786" cy="3510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37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4A83B47-C6FC-45D1-8F3F-32570D7555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1197558"/>
            <a:ext cx="4453951" cy="51042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123550-CC90-4E90-8A02-D0077BE8D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Nordic value proposition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6547F9B-754F-4DD5-BDBF-EB1777D23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604194"/>
            <a:ext cx="5727247" cy="4697598"/>
          </a:xfrm>
        </p:spPr>
        <p:txBody>
          <a:bodyPr>
            <a:noAutofit/>
          </a:bodyPr>
          <a:lstStyle/>
          <a:p>
            <a:r>
              <a:rPr lang="en-US" sz="1600" b="0" dirty="0"/>
              <a:t>”Together we are stronger”</a:t>
            </a:r>
            <a:endParaRPr lang="en-GB" sz="1600" b="0" dirty="0"/>
          </a:p>
          <a:p>
            <a:pPr lvl="1"/>
            <a:r>
              <a:rPr lang="en-GB" sz="1400" b="0" dirty="0"/>
              <a:t>Tradition of collaboration and mobility within the region</a:t>
            </a:r>
          </a:p>
          <a:p>
            <a:pPr lvl="1"/>
            <a:r>
              <a:rPr lang="en-US" sz="1400" dirty="0"/>
              <a:t>The Nordic co-operation is the world’s oldest regional partnership </a:t>
            </a:r>
          </a:p>
          <a:p>
            <a:r>
              <a:rPr lang="en-GB" sz="1600" b="0" dirty="0"/>
              <a:t>Healthcare commonalities</a:t>
            </a:r>
          </a:p>
          <a:p>
            <a:pPr lvl="1"/>
            <a:r>
              <a:rPr lang="en-GB" sz="1400" dirty="0"/>
              <a:t>The Nordic model – well developed welfare states</a:t>
            </a:r>
          </a:p>
          <a:p>
            <a:pPr lvl="1"/>
            <a:r>
              <a:rPr lang="en-GB" sz="1400" dirty="0"/>
              <a:t>ID numbers</a:t>
            </a:r>
          </a:p>
          <a:p>
            <a:pPr lvl="1"/>
            <a:r>
              <a:rPr lang="en-GB" sz="1400" b="0" dirty="0"/>
              <a:t>National healthcare systems</a:t>
            </a:r>
          </a:p>
          <a:p>
            <a:pPr lvl="1"/>
            <a:r>
              <a:rPr lang="en-GB" sz="1400" dirty="0"/>
              <a:t>Good biobank and healthcare registries</a:t>
            </a:r>
            <a:endParaRPr lang="en-GB" sz="1400" b="0" dirty="0"/>
          </a:p>
          <a:p>
            <a:r>
              <a:rPr lang="en-GB" sz="1600" b="0" dirty="0"/>
              <a:t>Shared challenges</a:t>
            </a:r>
          </a:p>
          <a:p>
            <a:pPr lvl="1"/>
            <a:r>
              <a:rPr lang="en-GB" sz="1400" b="0" dirty="0"/>
              <a:t>Emerging precision medicine initiatives</a:t>
            </a:r>
          </a:p>
          <a:p>
            <a:pPr lvl="1"/>
            <a:r>
              <a:rPr lang="en-GB" sz="1400" dirty="0"/>
              <a:t>Emerging legal basis for clinical genomics and data sharing</a:t>
            </a:r>
            <a:endParaRPr lang="en-GB" sz="1400" b="0" dirty="0"/>
          </a:p>
          <a:p>
            <a:r>
              <a:rPr lang="en-GB" sz="1600" b="0" dirty="0"/>
              <a:t>Benefits of collaboration</a:t>
            </a:r>
          </a:p>
          <a:p>
            <a:pPr lvl="1"/>
            <a:r>
              <a:rPr lang="en-GB" sz="1400" dirty="0"/>
              <a:t>When size matters – 25 mill people combined</a:t>
            </a:r>
          </a:p>
          <a:p>
            <a:pPr lvl="1"/>
            <a:r>
              <a:rPr lang="en-GB" sz="1400" dirty="0"/>
              <a:t>Sharing of data, experiences, tools and best practices</a:t>
            </a:r>
            <a:endParaRPr lang="en-GB" sz="1400" b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4F6B35C-F2BB-490C-88AE-A5A449197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837B7-C29F-AD43-8A0C-D073CEE4530C}" type="datetime1">
              <a:rPr lang="en-GB" smtClean="0">
                <a:solidFill>
                  <a:srgbClr val="E7E6E6">
                    <a:lumMod val="75000"/>
                  </a:srgbClr>
                </a:solidFill>
              </a:rPr>
              <a:pPr/>
              <a:t>25/11/2019</a:t>
            </a:fld>
            <a:endParaRPr lang="en-GB" dirty="0">
              <a:solidFill>
                <a:srgbClr val="E7E6E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51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1093154C-34FF-4D24-851C-C5AF8F6A3A7E}"/>
              </a:ext>
            </a:extLst>
          </p:cNvPr>
          <p:cNvSpPr/>
          <p:nvPr/>
        </p:nvSpPr>
        <p:spPr>
          <a:xfrm>
            <a:off x="628650" y="1052736"/>
            <a:ext cx="8182505" cy="39841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Members</a:t>
            </a:r>
          </a:p>
          <a:p>
            <a:pPr algn="r"/>
            <a:endParaRPr lang="en-GB" dirty="0"/>
          </a:p>
          <a:p>
            <a:pPr algn="r"/>
            <a:endParaRPr lang="en-GB" dirty="0"/>
          </a:p>
          <a:p>
            <a:pPr algn="r"/>
            <a:endParaRPr lang="en-GB" dirty="0"/>
          </a:p>
          <a:p>
            <a:pPr algn="r"/>
            <a:endParaRPr lang="en-GB" dirty="0"/>
          </a:p>
          <a:p>
            <a:pPr algn="r"/>
            <a:endParaRPr lang="en-GB" dirty="0"/>
          </a:p>
          <a:p>
            <a:pPr algn="r"/>
            <a:endParaRPr lang="en-GB" dirty="0"/>
          </a:p>
          <a:p>
            <a:pPr algn="r"/>
            <a:endParaRPr lang="en-GB" dirty="0"/>
          </a:p>
          <a:p>
            <a:pPr algn="r"/>
            <a:endParaRPr lang="en-GB" dirty="0"/>
          </a:p>
          <a:p>
            <a:pPr algn="r"/>
            <a:endParaRPr lang="en-GB" dirty="0"/>
          </a:p>
          <a:p>
            <a:pPr algn="r"/>
            <a:endParaRPr lang="en-GB" dirty="0"/>
          </a:p>
          <a:p>
            <a:pPr algn="r"/>
            <a:endParaRPr lang="en-GB" dirty="0"/>
          </a:p>
          <a:p>
            <a:pPr algn="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04C80A-F852-485A-86D4-B8B7E4613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15416"/>
            <a:ext cx="7886700" cy="1325563"/>
          </a:xfrm>
        </p:spPr>
        <p:txBody>
          <a:bodyPr/>
          <a:lstStyle/>
          <a:p>
            <a:r>
              <a:rPr lang="en-GB" dirty="0"/>
              <a:t>NACG community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AC804B37-2966-499C-9BEC-C42CDF2920BA}"/>
              </a:ext>
            </a:extLst>
          </p:cNvPr>
          <p:cNvSpPr/>
          <p:nvPr/>
        </p:nvSpPr>
        <p:spPr>
          <a:xfrm>
            <a:off x="722540" y="1272006"/>
            <a:ext cx="5045528" cy="36902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Founding partners</a:t>
            </a:r>
          </a:p>
          <a:p>
            <a:pPr algn="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73CC5D-A0AE-4136-8C31-D988ECE57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837B7-C29F-AD43-8A0C-D073CEE4530C}" type="datetime1">
              <a:rPr lang="en-GB" smtClean="0"/>
              <a:t>25/11/2019</a:t>
            </a:fld>
            <a:endParaRPr lang="en-GB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FAF350A6-CEEC-4B96-B5E5-DAF657D19F49}"/>
              </a:ext>
            </a:extLst>
          </p:cNvPr>
          <p:cNvSpPr/>
          <p:nvPr/>
        </p:nvSpPr>
        <p:spPr>
          <a:xfrm>
            <a:off x="796788" y="1435297"/>
            <a:ext cx="1946588" cy="29881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GB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Host institutions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GB" dirty="0"/>
          </a:p>
          <a:p>
            <a:pPr algn="r"/>
            <a:endParaRPr lang="en-GB" dirty="0"/>
          </a:p>
          <a:p>
            <a:pPr algn="r"/>
            <a:endParaRPr lang="en-GB" dirty="0"/>
          </a:p>
          <a:p>
            <a:pPr algn="r"/>
            <a:endParaRPr lang="en-GB" dirty="0"/>
          </a:p>
          <a:p>
            <a:pPr algn="r"/>
            <a:endParaRPr lang="en-GB" dirty="0"/>
          </a:p>
          <a:p>
            <a:pPr algn="r"/>
            <a:endParaRPr lang="en-GB" dirty="0"/>
          </a:p>
          <a:p>
            <a:pPr algn="r"/>
            <a:endParaRPr lang="en-GB" dirty="0"/>
          </a:p>
          <a:p>
            <a:pPr algn="r"/>
            <a:endParaRPr lang="en-GB" dirty="0"/>
          </a:p>
          <a:p>
            <a:pPr algn="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4B92FEC-E796-43CF-9236-D19CDA8787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599" y="3645072"/>
            <a:ext cx="1501281" cy="43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926702A-0A26-4723-8B07-2622A83436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124" y="3018821"/>
            <a:ext cx="1134000" cy="43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2F90D3D-BAEE-4444-BB36-0FDCD54392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8904" y="2410355"/>
            <a:ext cx="1133999" cy="43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3CA0A49-099B-4C35-B683-C17157A054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2316" y="1616334"/>
            <a:ext cx="2688000" cy="150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D7D84FC-4CDE-4681-AED8-F936AEF2BE7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375" y="2410355"/>
            <a:ext cx="1218611" cy="43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F378CEC-B0C7-466D-B7C7-52C67EC690D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355" y="3412102"/>
            <a:ext cx="1115066" cy="43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AF02F7A-1E0C-4EFD-8AAE-700070CB5FD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124" y="2434316"/>
            <a:ext cx="1298894" cy="432000"/>
          </a:xfrm>
          <a:prstGeom prst="rect">
            <a:avLst/>
          </a:prstGeom>
        </p:spPr>
      </p:pic>
      <p:pic>
        <p:nvPicPr>
          <p:cNvPr id="14" name="Picture 2" descr="Related image">
            <a:extLst>
              <a:ext uri="{FF2B5EF4-FFF2-40B4-BE49-F238E27FC236}">
                <a16:creationId xmlns="" xmlns:a16="http://schemas.microsoft.com/office/drawing/2014/main" id="{525B597A-AB6D-4A86-A855-1F1B96AAD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00095" y="1388464"/>
            <a:ext cx="788525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norseq.org/_files/200000101-5dd335ecc7/450/NORSEQLOGO2017-3.png">
            <a:extLst>
              <a:ext uri="{FF2B5EF4-FFF2-40B4-BE49-F238E27FC236}">
                <a16:creationId xmlns="" xmlns:a16="http://schemas.microsoft.com/office/drawing/2014/main" id="{6D57C9D7-0988-4B80-9533-6DCD5CD70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5233" y="4187182"/>
            <a:ext cx="1893507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9097367-18FA-420C-81D0-95BE93D20F8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3054" y="3196102"/>
            <a:ext cx="1296762" cy="864000"/>
          </a:xfrm>
          <a:prstGeom prst="rect">
            <a:avLst/>
          </a:prstGeom>
        </p:spPr>
      </p:pic>
      <p:pic>
        <p:nvPicPr>
          <p:cNvPr id="2054" name="Picture 6" descr="Image result for st olavs hospital logo">
            <a:extLst>
              <a:ext uri="{FF2B5EF4-FFF2-40B4-BE49-F238E27FC236}">
                <a16:creationId xmlns="" xmlns:a16="http://schemas.microsoft.com/office/drawing/2014/main" id="{8C932767-7A4F-4356-A736-E6EA2776D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1959" y="4552535"/>
            <a:ext cx="218918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CF27B0F-A0A6-4CB0-905C-2D6B56E663C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22471" y="2972752"/>
            <a:ext cx="2117725" cy="581017"/>
          </a:xfrm>
          <a:prstGeom prst="rect">
            <a:avLst/>
          </a:prstGeom>
        </p:spPr>
      </p:pic>
      <p:pic>
        <p:nvPicPr>
          <p:cNvPr id="3074" name="Picture 2" descr="Logo">
            <a:extLst>
              <a:ext uri="{FF2B5EF4-FFF2-40B4-BE49-F238E27FC236}">
                <a16:creationId xmlns="" xmlns:a16="http://schemas.microsoft.com/office/drawing/2014/main" id="{FBE27694-A4C5-47BE-86B0-2F43462CC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824" y="3383002"/>
            <a:ext cx="1363663" cy="84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28650" y="5445224"/>
            <a:ext cx="49003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Recently</a:t>
            </a:r>
            <a:r>
              <a:rPr lang="nb-NO" dirty="0" smtClean="0"/>
              <a:t> </a:t>
            </a:r>
            <a:r>
              <a:rPr lang="nb-NO" dirty="0" err="1" smtClean="0"/>
              <a:t>expanded</a:t>
            </a:r>
            <a:r>
              <a:rPr lang="nb-NO" dirty="0" smtClean="0"/>
              <a:t> </a:t>
            </a:r>
            <a:r>
              <a:rPr lang="nb-NO" dirty="0" err="1" smtClean="0"/>
              <a:t>with</a:t>
            </a:r>
            <a:r>
              <a:rPr lang="nb-NO" dirty="0" smtClean="0"/>
              <a:t> Nordic legal </a:t>
            </a:r>
            <a:r>
              <a:rPr lang="nb-NO" dirty="0" err="1" smtClean="0"/>
              <a:t>network</a:t>
            </a:r>
            <a:endParaRPr lang="nb-NO" dirty="0" smtClean="0"/>
          </a:p>
          <a:p>
            <a:r>
              <a:rPr lang="nb-NO" dirty="0" err="1" smtClean="0"/>
              <a:t>Increasing</a:t>
            </a:r>
            <a:r>
              <a:rPr lang="nb-NO" dirty="0" smtClean="0"/>
              <a:t> </a:t>
            </a:r>
            <a:r>
              <a:rPr lang="nb-NO" dirty="0" err="1" smtClean="0"/>
              <a:t>interest</a:t>
            </a:r>
            <a:r>
              <a:rPr lang="nb-NO" dirty="0" smtClean="0"/>
              <a:t> from </a:t>
            </a:r>
            <a:r>
              <a:rPr lang="nb-NO" dirty="0" err="1" smtClean="0"/>
              <a:t>industry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3825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8650" y="-243408"/>
            <a:ext cx="7886700" cy="1325563"/>
          </a:xfrm>
        </p:spPr>
        <p:txBody>
          <a:bodyPr/>
          <a:lstStyle/>
          <a:p>
            <a:r>
              <a:rPr lang="en-GB" dirty="0"/>
              <a:t>NACG development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D9DE-7121-704F-A750-7C9A136E0E71}" type="datetime1">
              <a:rPr lang="en-GB" smtClean="0">
                <a:solidFill>
                  <a:srgbClr val="E7E6E6">
                    <a:lumMod val="75000"/>
                  </a:srgbClr>
                </a:solidFill>
              </a:rPr>
              <a:pPr/>
              <a:t>25/11/2019</a:t>
            </a:fld>
            <a:endParaRPr lang="en-GB" dirty="0">
              <a:solidFill>
                <a:srgbClr val="E7E6E6">
                  <a:lumMod val="75000"/>
                </a:srgbClr>
              </a:solidFill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="" xmlns:a16="http://schemas.microsoft.com/office/drawing/2014/main" id="{4FD32BD9-625F-4DF3-B566-8A6D18CCE0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1648825"/>
              </p:ext>
            </p:extLst>
          </p:nvPr>
        </p:nvGraphicFramePr>
        <p:xfrm>
          <a:off x="628650" y="1124744"/>
          <a:ext cx="7886700" cy="2186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814B08B-3D2E-493A-BAAC-9300D01A063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7522">
            <a:off x="207799" y="2677813"/>
            <a:ext cx="1045379" cy="19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A05F927-7CDC-4EB8-972C-95B2A24E02F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34254">
            <a:off x="1021363" y="3016047"/>
            <a:ext cx="1028273" cy="19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24266B1-715F-40B0-8714-0FF67C5F693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71993">
            <a:off x="2429128" y="3075154"/>
            <a:ext cx="1047638" cy="19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DEF6475-A1BA-48B9-85DA-E4428D05229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50685">
            <a:off x="3520033" y="3344524"/>
            <a:ext cx="1042409" cy="19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E8F00E9-40DE-4F77-A0F1-8A9B906DB3D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82222">
            <a:off x="4799220" y="2977265"/>
            <a:ext cx="1046104" cy="19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4B13676-1463-44E1-A62A-84545D8517F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08598">
            <a:off x="5984179" y="2769537"/>
            <a:ext cx="1140968" cy="19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BCED074-BBE2-46CC-A854-E187F6F2892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0149">
            <a:off x="5245615" y="3722830"/>
            <a:ext cx="1135623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7E22425-46B8-4196-8F9A-555FDFE1055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13486">
            <a:off x="6918315" y="3710812"/>
            <a:ext cx="1124254" cy="19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4"/>
          <a:stretch/>
        </p:blipFill>
        <p:spPr bwMode="auto">
          <a:xfrm rot="5400000">
            <a:off x="1948293" y="417987"/>
            <a:ext cx="5161762" cy="66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02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err="1" smtClean="0"/>
              <a:t>Future</a:t>
            </a:r>
            <a:r>
              <a:rPr lang="nb-NO" dirty="0" smtClean="0"/>
              <a:t> </a:t>
            </a:r>
            <a:r>
              <a:rPr lang="nb-NO" dirty="0" err="1" smtClean="0"/>
              <a:t>ambition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From «</a:t>
            </a:r>
            <a:r>
              <a:rPr lang="nb-NO" dirty="0" err="1"/>
              <a:t>here</a:t>
            </a:r>
            <a:r>
              <a:rPr lang="nb-NO" dirty="0"/>
              <a:t> and </a:t>
            </a:r>
            <a:r>
              <a:rPr lang="nb-NO" dirty="0" err="1"/>
              <a:t>now</a:t>
            </a:r>
            <a:r>
              <a:rPr lang="nb-NO" dirty="0"/>
              <a:t> </a:t>
            </a:r>
            <a:r>
              <a:rPr lang="nb-NO" dirty="0" err="1"/>
              <a:t>analysis</a:t>
            </a:r>
            <a:r>
              <a:rPr lang="nb-NO" dirty="0" smtClean="0"/>
              <a:t>» to </a:t>
            </a:r>
            <a:r>
              <a:rPr lang="nb-NO" dirty="0" err="1" smtClean="0"/>
              <a:t>continuous</a:t>
            </a:r>
            <a:r>
              <a:rPr lang="nb-NO" dirty="0" smtClean="0"/>
              <a:t> </a:t>
            </a:r>
            <a:r>
              <a:rPr lang="nb-NO" dirty="0" err="1" smtClean="0"/>
              <a:t>monitoring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6376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640960" cy="1143000"/>
          </a:xfrm>
        </p:spPr>
        <p:txBody>
          <a:bodyPr/>
          <a:lstStyle/>
          <a:p>
            <a:r>
              <a:rPr lang="nb-NO" sz="3600" dirty="0" smtClean="0"/>
              <a:t>Arguments for </a:t>
            </a:r>
            <a:r>
              <a:rPr lang="nb-NO" sz="3600" dirty="0" err="1" smtClean="0"/>
              <a:t>reanalyzing</a:t>
            </a:r>
            <a:r>
              <a:rPr lang="nb-NO" sz="3600" dirty="0" smtClean="0"/>
              <a:t> </a:t>
            </a:r>
            <a:r>
              <a:rPr lang="nb-NO" sz="3600" dirty="0" err="1" smtClean="0"/>
              <a:t>genomes</a:t>
            </a:r>
            <a:endParaRPr lang="nb-NO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1133 </a:t>
            </a:r>
            <a:r>
              <a:rPr lang="en-US" sz="2000" dirty="0"/>
              <a:t>developmental delay disorder patients. Exome sequenced in 2014. Diagnostic yield 27 % (272 patients)</a:t>
            </a:r>
          </a:p>
          <a:p>
            <a:endParaRPr lang="en-US" sz="2000" dirty="0"/>
          </a:p>
          <a:p>
            <a:r>
              <a:rPr lang="en-US" sz="2000" dirty="0"/>
              <a:t>Exomes </a:t>
            </a:r>
            <a:r>
              <a:rPr lang="en-US" sz="2000" dirty="0" err="1"/>
              <a:t>reanalysed</a:t>
            </a:r>
            <a:r>
              <a:rPr lang="en-US" sz="2000" dirty="0"/>
              <a:t> in 2017. Diagnostic yield increased to 40 % (454 patients, 182 with new diagnosis) </a:t>
            </a:r>
          </a:p>
          <a:p>
            <a:endParaRPr lang="nb-NO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r>
              <a:rPr lang="nb-NO" sz="2000" dirty="0" err="1" smtClean="0"/>
              <a:t>Pharmacogentics</a:t>
            </a:r>
            <a:r>
              <a:rPr lang="nb-NO" sz="2000" dirty="0" smtClean="0"/>
              <a:t> is </a:t>
            </a:r>
            <a:r>
              <a:rPr lang="nb-NO" sz="2000" dirty="0" err="1" smtClean="0"/>
              <a:t>currently</a:t>
            </a:r>
            <a:r>
              <a:rPr lang="nb-NO" sz="2000" dirty="0" smtClean="0"/>
              <a:t> </a:t>
            </a:r>
            <a:r>
              <a:rPr lang="nb-NO" sz="2000" dirty="0" err="1" smtClean="0"/>
              <a:t>underutilized</a:t>
            </a:r>
            <a:endParaRPr lang="nb-NO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1196752"/>
            <a:ext cx="4492625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r="7472"/>
          <a:stretch/>
        </p:blipFill>
        <p:spPr bwMode="auto">
          <a:xfrm>
            <a:off x="4716016" y="1196752"/>
            <a:ext cx="4247202" cy="360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03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45455"/>
            <a:ext cx="8912126" cy="4331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dirty="0" err="1">
                <a:solidFill>
                  <a:srgbClr val="000000"/>
                </a:solidFill>
              </a:rPr>
              <a:t>Looking</a:t>
            </a:r>
            <a:r>
              <a:rPr lang="nb-NO" sz="3600" dirty="0">
                <a:solidFill>
                  <a:srgbClr val="000000"/>
                </a:solidFill>
              </a:rPr>
              <a:t> forward – from «</a:t>
            </a:r>
            <a:r>
              <a:rPr lang="nb-NO" sz="3600" dirty="0" err="1">
                <a:solidFill>
                  <a:srgbClr val="000000"/>
                </a:solidFill>
              </a:rPr>
              <a:t>here</a:t>
            </a:r>
            <a:r>
              <a:rPr lang="nb-NO" sz="3600" dirty="0">
                <a:solidFill>
                  <a:srgbClr val="000000"/>
                </a:solidFill>
              </a:rPr>
              <a:t> and </a:t>
            </a:r>
            <a:r>
              <a:rPr lang="nb-NO" sz="3600" dirty="0" err="1">
                <a:solidFill>
                  <a:srgbClr val="000000"/>
                </a:solidFill>
              </a:rPr>
              <a:t>now</a:t>
            </a:r>
            <a:r>
              <a:rPr lang="nb-NO" sz="3600" dirty="0">
                <a:solidFill>
                  <a:srgbClr val="000000"/>
                </a:solidFill>
              </a:rPr>
              <a:t> </a:t>
            </a:r>
            <a:r>
              <a:rPr lang="nb-NO" sz="3600" dirty="0" err="1">
                <a:solidFill>
                  <a:srgbClr val="000000"/>
                </a:solidFill>
              </a:rPr>
              <a:t>analysis</a:t>
            </a:r>
            <a:r>
              <a:rPr lang="nb-NO" sz="3600" dirty="0">
                <a:solidFill>
                  <a:srgbClr val="000000"/>
                </a:solidFill>
              </a:rPr>
              <a:t>» </a:t>
            </a:r>
            <a:r>
              <a:rPr lang="nb-NO" sz="3600" dirty="0" err="1">
                <a:solidFill>
                  <a:srgbClr val="000000"/>
                </a:solidFill>
              </a:rPr>
              <a:t>towards</a:t>
            </a:r>
            <a:r>
              <a:rPr lang="nb-NO" sz="3600" dirty="0">
                <a:solidFill>
                  <a:srgbClr val="000000"/>
                </a:solidFill>
              </a:rPr>
              <a:t> </a:t>
            </a:r>
            <a:r>
              <a:rPr lang="nb-NO" sz="3600" dirty="0" err="1">
                <a:solidFill>
                  <a:srgbClr val="000000"/>
                </a:solidFill>
              </a:rPr>
              <a:t>continuous</a:t>
            </a:r>
            <a:r>
              <a:rPr lang="nb-NO" sz="3600" dirty="0">
                <a:solidFill>
                  <a:srgbClr val="000000"/>
                </a:solidFill>
              </a:rPr>
              <a:t> </a:t>
            </a:r>
            <a:r>
              <a:rPr lang="nb-NO" sz="3600" dirty="0" err="1">
                <a:solidFill>
                  <a:srgbClr val="000000"/>
                </a:solidFill>
              </a:rPr>
              <a:t>monitoring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6066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r>
              <a:rPr lang="nb-NO" sz="2400" dirty="0" smtClean="0"/>
              <a:t>ICT-</a:t>
            </a:r>
            <a:r>
              <a:rPr lang="nb-NO" sz="2400" dirty="0" err="1" smtClean="0"/>
              <a:t>employees</a:t>
            </a:r>
            <a:r>
              <a:rPr lang="nb-NO" sz="2400" dirty="0" smtClean="0"/>
              <a:t>, 2019: </a:t>
            </a:r>
            <a:r>
              <a:rPr lang="nb-NO" sz="2400" dirty="0" err="1" smtClean="0"/>
              <a:t>bioinformaticians</a:t>
            </a:r>
            <a:r>
              <a:rPr lang="nb-NO" sz="2400" dirty="0" smtClean="0"/>
              <a:t> and programmers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798" y="2492896"/>
            <a:ext cx="2991698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dagerik\AppData\Local\Microsoft\Windows\Temporary Internet Files\Content.Outlook\FDAJHW1A\Arvi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96751"/>
            <a:ext cx="1098370" cy="146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agerik\AppData\Local\Microsoft\Windows\Temporary Internet Files\Content.Outlook\FDAJHW1A\Mariu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196752"/>
            <a:ext cx="1098369" cy="146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6228184" y="827420"/>
            <a:ext cx="1471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 </a:t>
            </a:r>
            <a:r>
              <a:rPr lang="nb-NO" dirty="0" err="1" smtClean="0"/>
              <a:t>Core</a:t>
            </a:r>
            <a:r>
              <a:rPr lang="nb-NO" dirty="0" smtClean="0"/>
              <a:t> </a:t>
            </a:r>
            <a:r>
              <a:rPr lang="nb-NO" dirty="0" err="1" smtClean="0"/>
              <a:t>facility</a:t>
            </a:r>
            <a:endParaRPr lang="nb-NO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496" y="4337194"/>
            <a:ext cx="2616777" cy="196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509" y="4337194"/>
            <a:ext cx="1475707" cy="1972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51036" y="3657218"/>
            <a:ext cx="37134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Simon </a:t>
            </a:r>
            <a:r>
              <a:rPr lang="nb-NO" dirty="0" err="1" smtClean="0"/>
              <a:t>Rayner’s</a:t>
            </a:r>
            <a:r>
              <a:rPr lang="nb-NO" dirty="0" smtClean="0"/>
              <a:t> </a:t>
            </a:r>
            <a:r>
              <a:rPr lang="nb-NO" dirty="0" err="1" smtClean="0"/>
              <a:t>research</a:t>
            </a:r>
            <a:r>
              <a:rPr lang="nb-NO" dirty="0" smtClean="0"/>
              <a:t> </a:t>
            </a:r>
            <a:r>
              <a:rPr lang="nb-NO" dirty="0" err="1" smtClean="0"/>
              <a:t>group</a:t>
            </a:r>
            <a:r>
              <a:rPr lang="nb-NO" dirty="0" smtClean="0"/>
              <a:t> in </a:t>
            </a:r>
          </a:p>
          <a:p>
            <a:r>
              <a:rPr lang="nb-NO" dirty="0" err="1" smtClean="0"/>
              <a:t>bioinformatics</a:t>
            </a:r>
            <a:endParaRPr lang="nb-NO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52" b="46695"/>
          <a:stretch/>
        </p:blipFill>
        <p:spPr bwMode="auto">
          <a:xfrm>
            <a:off x="107504" y="1022678"/>
            <a:ext cx="5908797" cy="269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692696"/>
            <a:ext cx="3259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Diagnostics and </a:t>
            </a:r>
            <a:r>
              <a:rPr lang="nb-NO" dirty="0" err="1" smtClean="0"/>
              <a:t>development</a:t>
            </a:r>
            <a:endParaRPr lang="nb-NO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093802"/>
            <a:ext cx="4860280" cy="106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9512" y="3717032"/>
            <a:ext cx="2715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Recruiting</a:t>
            </a:r>
            <a:r>
              <a:rPr lang="nb-NO" dirty="0" smtClean="0"/>
              <a:t> from </a:t>
            </a:r>
            <a:r>
              <a:rPr lang="nb-NO" dirty="0" err="1" smtClean="0"/>
              <a:t>industry</a:t>
            </a:r>
            <a:endParaRPr lang="nb-NO" dirty="0"/>
          </a:p>
        </p:txBody>
      </p:sp>
      <p:sp>
        <p:nvSpPr>
          <p:cNvPr id="10" name="Rectangle 9"/>
          <p:cNvSpPr/>
          <p:nvPr/>
        </p:nvSpPr>
        <p:spPr>
          <a:xfrm>
            <a:off x="179512" y="543354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nb-NO" sz="1600" b="1" i="1" dirty="0" smtClean="0">
                <a:solidFill>
                  <a:srgbClr val="FF0000"/>
                </a:solidFill>
              </a:rPr>
              <a:t>10 </a:t>
            </a:r>
            <a:r>
              <a:rPr lang="nb-NO" sz="1600" b="1" i="1" dirty="0" err="1" smtClean="0">
                <a:solidFill>
                  <a:srgbClr val="FF0000"/>
                </a:solidFill>
              </a:rPr>
              <a:t>years</a:t>
            </a:r>
            <a:r>
              <a:rPr lang="nb-NO" sz="1600" b="1" i="1" dirty="0" smtClean="0">
                <a:solidFill>
                  <a:srgbClr val="FF0000"/>
                </a:solidFill>
              </a:rPr>
              <a:t> </a:t>
            </a:r>
            <a:r>
              <a:rPr lang="nb-NO" sz="1600" b="1" i="1" dirty="0" err="1" smtClean="0">
                <a:solidFill>
                  <a:srgbClr val="FF0000"/>
                </a:solidFill>
              </a:rPr>
              <a:t>ago</a:t>
            </a:r>
            <a:r>
              <a:rPr lang="nb-NO" sz="1600" b="1" i="1" dirty="0" smtClean="0">
                <a:solidFill>
                  <a:srgbClr val="FF0000"/>
                </a:solidFill>
              </a:rPr>
              <a:t> Dep </a:t>
            </a:r>
            <a:r>
              <a:rPr lang="nb-NO" sz="1600" b="1" i="1" dirty="0" err="1" smtClean="0">
                <a:solidFill>
                  <a:srgbClr val="FF0000"/>
                </a:solidFill>
              </a:rPr>
              <a:t>of</a:t>
            </a:r>
            <a:r>
              <a:rPr lang="nb-NO" sz="1600" b="1" i="1" dirty="0" smtClean="0">
                <a:solidFill>
                  <a:srgbClr val="FF0000"/>
                </a:solidFill>
              </a:rPr>
              <a:t> Medical Genetics </a:t>
            </a:r>
            <a:r>
              <a:rPr lang="nb-NO" sz="1600" b="1" i="1" dirty="0" err="1" smtClean="0">
                <a:solidFill>
                  <a:srgbClr val="FF0000"/>
                </a:solidFill>
              </a:rPr>
              <a:t>had</a:t>
            </a:r>
            <a:r>
              <a:rPr lang="nb-NO" sz="1600" b="1" i="1" dirty="0" smtClean="0">
                <a:solidFill>
                  <a:srgbClr val="FF0000"/>
                </a:solidFill>
              </a:rPr>
              <a:t> </a:t>
            </a:r>
            <a:r>
              <a:rPr lang="nb-NO" sz="1600" b="1" i="1" dirty="0" err="1" smtClean="0">
                <a:solidFill>
                  <a:srgbClr val="FF0000"/>
                </a:solidFill>
              </a:rPr>
              <a:t>noone</a:t>
            </a:r>
            <a:endParaRPr lang="nb-NO" sz="1600" b="1" i="1" dirty="0" smtClean="0">
              <a:solidFill>
                <a:srgbClr val="FF0000"/>
              </a:solidFill>
            </a:endParaRPr>
          </a:p>
          <a:p>
            <a:pPr lvl="0"/>
            <a:r>
              <a:rPr lang="nb-NO" sz="1600" b="1" i="1" dirty="0" err="1" smtClean="0">
                <a:solidFill>
                  <a:srgbClr val="FF0000"/>
                </a:solidFill>
              </a:rPr>
              <a:t>with</a:t>
            </a:r>
            <a:r>
              <a:rPr lang="nb-NO" sz="1600" b="1" i="1" dirty="0" smtClean="0">
                <a:solidFill>
                  <a:srgbClr val="FF0000"/>
                </a:solidFill>
              </a:rPr>
              <a:t> an informatics </a:t>
            </a:r>
            <a:r>
              <a:rPr lang="nb-NO" sz="1600" b="1" i="1" dirty="0" err="1" smtClean="0">
                <a:solidFill>
                  <a:srgbClr val="FF0000"/>
                </a:solidFill>
              </a:rPr>
              <a:t>background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88024" y="2492896"/>
            <a:ext cx="1228277" cy="1224136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017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ChangeArrowheads="1"/>
          </p:cNvSpPr>
          <p:nvPr/>
        </p:nvSpPr>
        <p:spPr bwMode="auto">
          <a:xfrm>
            <a:off x="195943" y="639238"/>
            <a:ext cx="8752114" cy="992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23444" tIns="23444" rIns="23444" bIns="23444" anchor="b"/>
          <a:lstStyle/>
          <a:p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Translation from research to clinic is a challenge frequently underestimated</a:t>
            </a: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quarter" idx="1"/>
          </p:nvPr>
        </p:nvSpPr>
        <p:spPr>
          <a:xfrm>
            <a:off x="4263394" y="1772816"/>
            <a:ext cx="4474783" cy="3501998"/>
          </a:xfrm>
        </p:spPr>
        <p:txBody>
          <a:bodyPr>
            <a:noAutofit/>
          </a:bodyPr>
          <a:lstStyle/>
          <a:p>
            <a:pPr marL="0" indent="0">
              <a:spcAft>
                <a:spcPts val="277"/>
              </a:spcAft>
              <a:buNone/>
            </a:pPr>
            <a:r>
              <a:rPr lang="nb-NO" sz="2500" i="1" dirty="0"/>
              <a:t>”The </a:t>
            </a:r>
            <a:r>
              <a:rPr lang="nb-NO" sz="2500" i="1" dirty="0" err="1"/>
              <a:t>process</a:t>
            </a:r>
            <a:r>
              <a:rPr lang="nb-NO" sz="2500" i="1" dirty="0"/>
              <a:t> for </a:t>
            </a:r>
            <a:r>
              <a:rPr lang="nb-NO" sz="2500" i="1" dirty="0" err="1"/>
              <a:t>establishing</a:t>
            </a:r>
            <a:r>
              <a:rPr lang="nb-NO" sz="2500" i="1" dirty="0"/>
              <a:t> </a:t>
            </a:r>
            <a:r>
              <a:rPr lang="nb-NO" sz="2500" i="1" dirty="0" err="1"/>
              <a:t>appropriate</a:t>
            </a:r>
            <a:r>
              <a:rPr lang="nb-NO" sz="2500" i="1" dirty="0"/>
              <a:t> </a:t>
            </a:r>
            <a:r>
              <a:rPr lang="nb-NO" sz="2500" i="1" dirty="0" err="1"/>
              <a:t>policies</a:t>
            </a:r>
            <a:r>
              <a:rPr lang="nb-NO" sz="2500" i="1" dirty="0"/>
              <a:t> for </a:t>
            </a:r>
            <a:r>
              <a:rPr lang="nb-NO" sz="2500" i="1" dirty="0" err="1"/>
              <a:t>implementation</a:t>
            </a:r>
            <a:r>
              <a:rPr lang="nb-NO" sz="2500" i="1" dirty="0"/>
              <a:t> </a:t>
            </a:r>
            <a:r>
              <a:rPr lang="nb-NO" sz="2500" i="1" dirty="0" err="1"/>
              <a:t>of</a:t>
            </a:r>
            <a:r>
              <a:rPr lang="nb-NO" sz="2500" i="1" dirty="0"/>
              <a:t> </a:t>
            </a:r>
            <a:r>
              <a:rPr lang="nb-NO" sz="2500" i="1" dirty="0" err="1"/>
              <a:t>new</a:t>
            </a:r>
            <a:r>
              <a:rPr lang="nb-NO" sz="2500" i="1" dirty="0"/>
              <a:t> </a:t>
            </a:r>
            <a:r>
              <a:rPr lang="nb-NO" sz="2500" i="1" dirty="0" err="1"/>
              <a:t>scientific</a:t>
            </a:r>
            <a:r>
              <a:rPr lang="nb-NO" sz="2500" i="1" dirty="0"/>
              <a:t> findings </a:t>
            </a:r>
            <a:r>
              <a:rPr lang="nb-NO" sz="2500" i="1" dirty="0" err="1"/>
              <a:t>can</a:t>
            </a:r>
            <a:r>
              <a:rPr lang="nb-NO" sz="2500" i="1" dirty="0"/>
              <a:t> be </a:t>
            </a:r>
            <a:r>
              <a:rPr lang="nb-NO" sz="2500" i="1" dirty="0" err="1"/>
              <a:t>frustratingly</a:t>
            </a:r>
            <a:r>
              <a:rPr lang="nb-NO" sz="2500" i="1" dirty="0"/>
              <a:t> </a:t>
            </a:r>
            <a:r>
              <a:rPr lang="nb-NO" sz="2500" i="1" dirty="0" err="1"/>
              <a:t>slow</a:t>
            </a:r>
            <a:r>
              <a:rPr lang="nb-NO" sz="2500" i="1" dirty="0"/>
              <a:t>. The median time lag </a:t>
            </a:r>
            <a:r>
              <a:rPr lang="nb-NO" sz="2500" i="1" dirty="0" err="1"/>
              <a:t>between</a:t>
            </a:r>
            <a:r>
              <a:rPr lang="nb-NO" sz="2500" i="1" dirty="0"/>
              <a:t> </a:t>
            </a:r>
            <a:r>
              <a:rPr lang="nb-NO" sz="2500" i="1" dirty="0" err="1"/>
              <a:t>the</a:t>
            </a:r>
            <a:r>
              <a:rPr lang="nb-NO" sz="2500" i="1" dirty="0"/>
              <a:t> </a:t>
            </a:r>
            <a:r>
              <a:rPr lang="nb-NO" sz="2500" i="1" dirty="0" err="1"/>
              <a:t>earliest</a:t>
            </a:r>
            <a:r>
              <a:rPr lang="nb-NO" sz="2500" i="1" dirty="0"/>
              <a:t> </a:t>
            </a:r>
            <a:r>
              <a:rPr lang="nb-NO" sz="2500" i="1" dirty="0" err="1"/>
              <a:t>publication</a:t>
            </a:r>
            <a:r>
              <a:rPr lang="nb-NO" sz="2500" i="1" dirty="0"/>
              <a:t> </a:t>
            </a:r>
            <a:r>
              <a:rPr lang="nb-NO" sz="2500" i="1" dirty="0" err="1"/>
              <a:t>of</a:t>
            </a:r>
            <a:r>
              <a:rPr lang="nb-NO" sz="2500" i="1" dirty="0"/>
              <a:t> a </a:t>
            </a:r>
            <a:r>
              <a:rPr lang="nb-NO" sz="2500" i="1" dirty="0" err="1"/>
              <a:t>medical</a:t>
            </a:r>
            <a:r>
              <a:rPr lang="nb-NO" sz="2500" i="1" dirty="0"/>
              <a:t> </a:t>
            </a:r>
            <a:r>
              <a:rPr lang="nb-NO" sz="2500" i="1" dirty="0" err="1"/>
              <a:t>discovery</a:t>
            </a:r>
            <a:r>
              <a:rPr lang="nb-NO" sz="2500" i="1" dirty="0"/>
              <a:t> and </a:t>
            </a:r>
            <a:r>
              <a:rPr lang="nb-NO" sz="2500" i="1" dirty="0" err="1"/>
              <a:t>its</a:t>
            </a:r>
            <a:r>
              <a:rPr lang="nb-NO" sz="2500" i="1" dirty="0"/>
              <a:t> </a:t>
            </a:r>
            <a:r>
              <a:rPr lang="nb-NO" sz="2500" i="1" dirty="0" err="1"/>
              <a:t>implementation</a:t>
            </a:r>
            <a:r>
              <a:rPr lang="nb-NO" sz="2500" i="1" dirty="0"/>
              <a:t> </a:t>
            </a:r>
            <a:r>
              <a:rPr lang="nb-NO" sz="2500" i="1" dirty="0" err="1"/>
              <a:t>was</a:t>
            </a:r>
            <a:r>
              <a:rPr lang="nb-NO" sz="2500" i="1" dirty="0"/>
              <a:t> 24 </a:t>
            </a:r>
            <a:r>
              <a:rPr lang="nb-NO" sz="2500" i="1" dirty="0" err="1"/>
              <a:t>years</a:t>
            </a:r>
            <a:r>
              <a:rPr lang="nb-NO" sz="2500" i="1" dirty="0"/>
              <a:t>”</a:t>
            </a:r>
          </a:p>
        </p:txBody>
      </p:sp>
      <p:sp>
        <p:nvSpPr>
          <p:cNvPr id="10" name="TextBox 7"/>
          <p:cNvSpPr txBox="1"/>
          <p:nvPr/>
        </p:nvSpPr>
        <p:spPr>
          <a:xfrm>
            <a:off x="616022" y="5280634"/>
            <a:ext cx="3086046" cy="350389"/>
          </a:xfrm>
          <a:prstGeom prst="rect">
            <a:avLst/>
          </a:prstGeom>
          <a:noFill/>
        </p:spPr>
        <p:txBody>
          <a:bodyPr wrap="none" lIns="42200" tIns="21100" rIns="42200" bIns="21100" rtlCol="0">
            <a:spAutoFit/>
          </a:bodyPr>
          <a:lstStyle/>
          <a:p>
            <a:r>
              <a:rPr lang="nb-NO" sz="2000" dirty="0"/>
              <a:t>Francis Collins, NIH </a:t>
            </a:r>
            <a:r>
              <a:rPr lang="nb-NO" sz="2000" dirty="0" err="1"/>
              <a:t>director</a:t>
            </a:r>
            <a:endParaRPr lang="nb-NO" sz="2000" dirty="0"/>
          </a:p>
        </p:txBody>
      </p:sp>
      <p:pic>
        <p:nvPicPr>
          <p:cNvPr id="11" name="Picture 2" descr="Q:\fuge\_Fuge II\Konferanse 2011\Bilder\Collins_portrait_4_72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69" y="1910060"/>
            <a:ext cx="2628388" cy="320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83968" y="5877272"/>
            <a:ext cx="2543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err="1" smtClean="0">
                <a:solidFill>
                  <a:srgbClr val="FF0000"/>
                </a:solidFill>
              </a:rPr>
              <a:t>We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need</a:t>
            </a:r>
            <a:r>
              <a:rPr lang="nb-NO" b="1" dirty="0" smtClean="0">
                <a:solidFill>
                  <a:srgbClr val="FF0000"/>
                </a:solidFill>
              </a:rPr>
              <a:t> to do </a:t>
            </a:r>
            <a:r>
              <a:rPr lang="nb-NO" b="1" dirty="0" err="1" smtClean="0">
                <a:solidFill>
                  <a:srgbClr val="FF0000"/>
                </a:solidFill>
              </a:rPr>
              <a:t>better</a:t>
            </a:r>
            <a:r>
              <a:rPr lang="nb-NO" b="1" dirty="0" smtClean="0">
                <a:solidFill>
                  <a:srgbClr val="FF0000"/>
                </a:solidFill>
              </a:rPr>
              <a:t>!</a:t>
            </a:r>
            <a:endParaRPr lang="nb-NO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57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err="1" smtClean="0"/>
              <a:t>Thanks</a:t>
            </a:r>
            <a:r>
              <a:rPr lang="nb-NO" dirty="0" smtClean="0"/>
              <a:t> for </a:t>
            </a:r>
            <a:r>
              <a:rPr lang="nb-NO" dirty="0" err="1" smtClean="0"/>
              <a:t>your</a:t>
            </a:r>
            <a:r>
              <a:rPr lang="nb-NO" dirty="0" smtClean="0"/>
              <a:t> </a:t>
            </a:r>
            <a:r>
              <a:rPr lang="nb-NO" dirty="0" err="1" smtClean="0"/>
              <a:t>attention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1671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Outline</a:t>
            </a:r>
            <a:endParaRPr lang="nb-NO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0" y="1986136"/>
            <a:ext cx="8640960" cy="4467200"/>
          </a:xfrm>
        </p:spPr>
        <p:txBody>
          <a:bodyPr/>
          <a:lstStyle/>
          <a:p>
            <a:r>
              <a:rPr lang="nb-NO" sz="2400" dirty="0" err="1" smtClean="0"/>
              <a:t>Current</a:t>
            </a:r>
            <a:r>
              <a:rPr lang="nb-NO" sz="2400" dirty="0" smtClean="0"/>
              <a:t> status </a:t>
            </a:r>
            <a:r>
              <a:rPr lang="nb-NO" sz="2400" dirty="0" err="1" smtClean="0"/>
              <a:t>of</a:t>
            </a:r>
            <a:r>
              <a:rPr lang="nb-NO" sz="2400" dirty="0" smtClean="0"/>
              <a:t> </a:t>
            </a:r>
            <a:r>
              <a:rPr lang="nb-NO" sz="2400" dirty="0" err="1" smtClean="0"/>
              <a:t>genomic</a:t>
            </a:r>
            <a:r>
              <a:rPr lang="nb-NO" sz="2400" dirty="0" smtClean="0"/>
              <a:t> </a:t>
            </a:r>
            <a:r>
              <a:rPr lang="nb-NO" sz="2400" dirty="0" err="1" smtClean="0"/>
              <a:t>diagnostics</a:t>
            </a:r>
            <a:r>
              <a:rPr lang="nb-NO" sz="2400" dirty="0" smtClean="0"/>
              <a:t> in </a:t>
            </a:r>
            <a:r>
              <a:rPr lang="nb-NO" sz="2400" dirty="0" err="1" smtClean="0"/>
              <a:t>our</a:t>
            </a:r>
            <a:r>
              <a:rPr lang="nb-NO" sz="2400" dirty="0" smtClean="0"/>
              <a:t> </a:t>
            </a:r>
            <a:r>
              <a:rPr lang="nb-NO" sz="2400" dirty="0" err="1" smtClean="0"/>
              <a:t>dep</a:t>
            </a:r>
            <a:endParaRPr lang="nb-NO" sz="2400" dirty="0" smtClean="0"/>
          </a:p>
          <a:p>
            <a:endParaRPr lang="nb-NO" sz="2400" dirty="0"/>
          </a:p>
          <a:p>
            <a:r>
              <a:rPr lang="nb-NO" sz="2400" dirty="0" err="1" smtClean="0"/>
              <a:t>Transition</a:t>
            </a:r>
            <a:r>
              <a:rPr lang="nb-NO" sz="2400" dirty="0" smtClean="0"/>
              <a:t> from </a:t>
            </a:r>
            <a:r>
              <a:rPr lang="nb-NO" sz="2400" dirty="0" err="1" smtClean="0"/>
              <a:t>exome</a:t>
            </a:r>
            <a:r>
              <a:rPr lang="nb-NO" sz="2400" dirty="0" smtClean="0"/>
              <a:t> to </a:t>
            </a:r>
            <a:r>
              <a:rPr lang="nb-NO" sz="2400" dirty="0" err="1" smtClean="0"/>
              <a:t>whole</a:t>
            </a:r>
            <a:r>
              <a:rPr lang="nb-NO" sz="2400" dirty="0" smtClean="0"/>
              <a:t> </a:t>
            </a:r>
            <a:r>
              <a:rPr lang="nb-NO" sz="2400" dirty="0" err="1" smtClean="0"/>
              <a:t>genome</a:t>
            </a:r>
            <a:r>
              <a:rPr lang="nb-NO" sz="2400" dirty="0" smtClean="0"/>
              <a:t> </a:t>
            </a:r>
            <a:r>
              <a:rPr lang="nb-NO" sz="2400" dirty="0" err="1" smtClean="0"/>
              <a:t>sequencing</a:t>
            </a:r>
            <a:endParaRPr lang="nb-NO" sz="2400" dirty="0" smtClean="0"/>
          </a:p>
          <a:p>
            <a:endParaRPr lang="nb-NO" sz="2400" dirty="0"/>
          </a:p>
          <a:p>
            <a:r>
              <a:rPr lang="nb-NO" sz="2400" dirty="0" smtClean="0"/>
              <a:t>Data </a:t>
            </a:r>
            <a:r>
              <a:rPr lang="nb-NO" sz="2400" dirty="0" err="1" smtClean="0"/>
              <a:t>sharing</a:t>
            </a:r>
            <a:r>
              <a:rPr lang="nb-NO" sz="2400" dirty="0" smtClean="0"/>
              <a:t> as </a:t>
            </a:r>
            <a:r>
              <a:rPr lang="nb-NO" sz="2400" dirty="0" err="1" smtClean="0"/>
              <a:t>quality</a:t>
            </a:r>
            <a:r>
              <a:rPr lang="nb-NO" sz="2400" dirty="0" smtClean="0"/>
              <a:t> </a:t>
            </a:r>
            <a:r>
              <a:rPr lang="nb-NO" sz="2400" dirty="0" err="1" smtClean="0"/>
              <a:t>assurance</a:t>
            </a:r>
            <a:endParaRPr lang="nb-NO" sz="2400" dirty="0" smtClean="0"/>
          </a:p>
          <a:p>
            <a:endParaRPr lang="nb-NO" sz="2400" dirty="0"/>
          </a:p>
          <a:p>
            <a:r>
              <a:rPr lang="nb-NO" sz="2400" dirty="0" err="1" smtClean="0"/>
              <a:t>Interdisciplinarity</a:t>
            </a:r>
            <a:r>
              <a:rPr lang="nb-NO" sz="2400" dirty="0" smtClean="0"/>
              <a:t> and Nordic </a:t>
            </a:r>
            <a:r>
              <a:rPr lang="nb-NO" sz="2400" dirty="0" err="1" smtClean="0"/>
              <a:t>collaboration</a:t>
            </a:r>
            <a:endParaRPr lang="nb-NO" sz="2400" dirty="0" smtClean="0"/>
          </a:p>
          <a:p>
            <a:endParaRPr lang="nb-NO" sz="2400" dirty="0"/>
          </a:p>
          <a:p>
            <a:r>
              <a:rPr lang="nb-NO" sz="2400" dirty="0" smtClean="0"/>
              <a:t>From «</a:t>
            </a:r>
            <a:r>
              <a:rPr lang="nb-NO" sz="2400" dirty="0" err="1" smtClean="0"/>
              <a:t>here</a:t>
            </a:r>
            <a:r>
              <a:rPr lang="nb-NO" sz="2400" dirty="0" smtClean="0"/>
              <a:t> and </a:t>
            </a:r>
            <a:r>
              <a:rPr lang="nb-NO" sz="2400" dirty="0" err="1" smtClean="0"/>
              <a:t>now</a:t>
            </a:r>
            <a:r>
              <a:rPr lang="nb-NO" sz="2400" dirty="0" smtClean="0"/>
              <a:t> </a:t>
            </a:r>
            <a:r>
              <a:rPr lang="nb-NO" sz="2400" dirty="0" err="1" smtClean="0"/>
              <a:t>analysis</a:t>
            </a:r>
            <a:r>
              <a:rPr lang="nb-NO" sz="2400" dirty="0" smtClean="0"/>
              <a:t>» to </a:t>
            </a:r>
            <a:r>
              <a:rPr lang="nb-NO" sz="2400" dirty="0" err="1" smtClean="0"/>
              <a:t>continuous</a:t>
            </a:r>
            <a:r>
              <a:rPr lang="nb-NO" sz="2400" dirty="0" smtClean="0"/>
              <a:t> </a:t>
            </a:r>
            <a:r>
              <a:rPr lang="nb-NO" sz="2400" dirty="0" err="1" smtClean="0"/>
              <a:t>monitoring</a:t>
            </a:r>
            <a:r>
              <a:rPr lang="nb-NO" sz="2400" dirty="0" smtClean="0"/>
              <a:t> </a:t>
            </a:r>
            <a:r>
              <a:rPr lang="nb-NO" sz="2400" dirty="0" err="1" smtClean="0"/>
              <a:t>of</a:t>
            </a:r>
            <a:r>
              <a:rPr lang="nb-NO" sz="2400" dirty="0" smtClean="0"/>
              <a:t> </a:t>
            </a:r>
            <a:r>
              <a:rPr lang="nb-NO" sz="2400" dirty="0" err="1" smtClean="0"/>
              <a:t>genomic</a:t>
            </a:r>
            <a:r>
              <a:rPr lang="nb-NO" sz="2400" smtClean="0"/>
              <a:t> data</a:t>
            </a:r>
            <a:endParaRPr lang="nb-NO" sz="2400" dirty="0" smtClean="0"/>
          </a:p>
          <a:p>
            <a:endParaRPr lang="nb-NO" sz="2400" dirty="0"/>
          </a:p>
          <a:p>
            <a:pPr marL="0" indent="0">
              <a:buNone/>
            </a:pPr>
            <a:endParaRPr lang="nb-NO" sz="2400" dirty="0" smtClean="0"/>
          </a:p>
          <a:p>
            <a:endParaRPr lang="nb-NO" sz="2400" dirty="0"/>
          </a:p>
          <a:p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98918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11560" y="156329"/>
            <a:ext cx="7772400" cy="1143000"/>
          </a:xfrm>
        </p:spPr>
        <p:txBody>
          <a:bodyPr/>
          <a:lstStyle/>
          <a:p>
            <a:r>
              <a:rPr lang="nb-NO" dirty="0" smtClean="0"/>
              <a:t>NGS </a:t>
            </a:r>
            <a:r>
              <a:rPr lang="nb-NO" dirty="0" err="1" smtClean="0"/>
              <a:t>diagnostics</a:t>
            </a:r>
            <a:r>
              <a:rPr lang="nb-NO" dirty="0" smtClean="0"/>
              <a:t> at Dep </a:t>
            </a:r>
            <a:r>
              <a:rPr lang="nb-NO" dirty="0" err="1" smtClean="0"/>
              <a:t>of</a:t>
            </a:r>
            <a:r>
              <a:rPr lang="nb-NO" dirty="0" smtClean="0"/>
              <a:t> Medical Genetics, OUS - </a:t>
            </a:r>
            <a:r>
              <a:rPr lang="nb-NO" dirty="0" err="1" smtClean="0"/>
              <a:t>germline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4A6B-7F77-4F33-824A-FFE1F22C99F6}" type="slidenum">
              <a:rPr lang="nb-NO" altLang="nb-NO" smtClean="0"/>
              <a:pPr/>
              <a:t>4</a:t>
            </a:fld>
            <a:endParaRPr lang="nb-NO" altLang="nb-NO"/>
          </a:p>
        </p:txBody>
      </p:sp>
      <p:sp>
        <p:nvSpPr>
          <p:cNvPr id="7" name="Plassholder for innhold 6"/>
          <p:cNvSpPr>
            <a:spLocks noGrp="1"/>
          </p:cNvSpPr>
          <p:nvPr>
            <p:ph idx="4294967295"/>
          </p:nvPr>
        </p:nvSpPr>
        <p:spPr>
          <a:xfrm>
            <a:off x="0" y="4941168"/>
            <a:ext cx="5851525" cy="866775"/>
          </a:xfrm>
        </p:spPr>
        <p:txBody>
          <a:bodyPr/>
          <a:lstStyle/>
          <a:p>
            <a:r>
              <a:rPr lang="nb-NO" sz="1600" i="1" dirty="0" smtClean="0"/>
              <a:t>20 </a:t>
            </a:r>
            <a:r>
              <a:rPr lang="nb-NO" sz="1600" i="1" dirty="0"/>
              <a:t>000 </a:t>
            </a:r>
            <a:r>
              <a:rPr lang="nb-NO" sz="1600" i="1" dirty="0" smtClean="0"/>
              <a:t>genes </a:t>
            </a:r>
            <a:r>
              <a:rPr lang="nb-NO" sz="1600" i="1" dirty="0" err="1" smtClean="0"/>
              <a:t>are</a:t>
            </a:r>
            <a:r>
              <a:rPr lang="nb-NO" sz="1600" i="1" dirty="0" smtClean="0"/>
              <a:t> </a:t>
            </a:r>
            <a:r>
              <a:rPr lang="nb-NO" sz="1600" i="1" dirty="0" err="1" smtClean="0"/>
              <a:t>sequenced</a:t>
            </a:r>
            <a:r>
              <a:rPr lang="nb-NO" sz="1600" i="1" dirty="0" smtClean="0"/>
              <a:t>, </a:t>
            </a:r>
            <a:r>
              <a:rPr lang="nb-NO" sz="1600" i="1" dirty="0" err="1" smtClean="0"/>
              <a:t>only</a:t>
            </a:r>
            <a:r>
              <a:rPr lang="nb-NO" sz="1600" i="1" dirty="0" smtClean="0"/>
              <a:t> genes </a:t>
            </a:r>
            <a:r>
              <a:rPr lang="nb-NO" sz="1600" i="1" dirty="0" err="1" smtClean="0"/>
              <a:t>considered</a:t>
            </a:r>
            <a:r>
              <a:rPr lang="nb-NO" sz="1600" i="1" dirty="0" smtClean="0"/>
              <a:t> relevant for </a:t>
            </a:r>
            <a:r>
              <a:rPr lang="nb-NO" sz="1600" i="1" dirty="0" err="1" smtClean="0"/>
              <a:t>the</a:t>
            </a:r>
            <a:r>
              <a:rPr lang="nb-NO" sz="1600" i="1" dirty="0" smtClean="0"/>
              <a:t> </a:t>
            </a:r>
            <a:r>
              <a:rPr lang="nb-NO" sz="1600" i="1" dirty="0" err="1" smtClean="0"/>
              <a:t>particular</a:t>
            </a:r>
            <a:r>
              <a:rPr lang="nb-NO" sz="1600" i="1" dirty="0" smtClean="0"/>
              <a:t> </a:t>
            </a:r>
            <a:r>
              <a:rPr lang="nb-NO" sz="1600" i="1" dirty="0" err="1" smtClean="0"/>
              <a:t>disease</a:t>
            </a:r>
            <a:r>
              <a:rPr lang="nb-NO" sz="1600" i="1" dirty="0" smtClean="0"/>
              <a:t> </a:t>
            </a:r>
            <a:r>
              <a:rPr lang="nb-NO" sz="1600" i="1" dirty="0" err="1" smtClean="0"/>
              <a:t>are</a:t>
            </a:r>
            <a:r>
              <a:rPr lang="nb-NO" sz="1600" i="1" dirty="0" smtClean="0"/>
              <a:t> </a:t>
            </a:r>
            <a:r>
              <a:rPr lang="nb-NO" sz="1600" i="1" dirty="0" err="1" smtClean="0"/>
              <a:t>evaluated</a:t>
            </a:r>
            <a:r>
              <a:rPr lang="nb-NO" sz="1600" i="1" dirty="0" smtClean="0"/>
              <a:t> (in </a:t>
            </a:r>
            <a:r>
              <a:rPr lang="nb-NO" sz="1600" i="1" dirty="0" err="1" smtClean="0"/>
              <a:t>silico</a:t>
            </a:r>
            <a:r>
              <a:rPr lang="nb-NO" sz="1600" i="1" dirty="0" smtClean="0"/>
              <a:t> </a:t>
            </a:r>
            <a:r>
              <a:rPr lang="nb-NO" sz="1600" b="1" i="1" dirty="0" smtClean="0"/>
              <a:t>gene panels</a:t>
            </a:r>
            <a:r>
              <a:rPr lang="nb-NO" sz="1600" i="1" dirty="0" smtClean="0"/>
              <a:t>)</a:t>
            </a:r>
          </a:p>
        </p:txBody>
      </p:sp>
      <p:graphicFrame>
        <p:nvGraphicFramePr>
          <p:cNvPr id="6" name="Diagram 5"/>
          <p:cNvGraphicFramePr>
            <a:graphicFrameLocks/>
          </p:cNvGraphicFramePr>
          <p:nvPr>
            <p:extLst/>
          </p:nvPr>
        </p:nvGraphicFramePr>
        <p:xfrm>
          <a:off x="467544" y="1628800"/>
          <a:ext cx="3528392" cy="3666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kstSylinder 1"/>
          <p:cNvSpPr txBox="1"/>
          <p:nvPr/>
        </p:nvSpPr>
        <p:spPr>
          <a:xfrm>
            <a:off x="1619672" y="40466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48432" y="1556792"/>
            <a:ext cx="2165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err="1" smtClean="0"/>
              <a:t>Diagnostic</a:t>
            </a:r>
            <a:r>
              <a:rPr lang="nb-NO" b="1" dirty="0" smtClean="0"/>
              <a:t> </a:t>
            </a:r>
            <a:r>
              <a:rPr lang="nb-NO" b="1" dirty="0" err="1" smtClean="0"/>
              <a:t>exomes</a:t>
            </a:r>
            <a:endParaRPr lang="nb-NO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508104" y="1556792"/>
            <a:ext cx="357867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err="1" smtClean="0"/>
              <a:t>Diagnostic</a:t>
            </a:r>
            <a:r>
              <a:rPr lang="nb-NO" b="1" dirty="0" smtClean="0"/>
              <a:t> </a:t>
            </a:r>
            <a:r>
              <a:rPr lang="nb-NO" b="1" dirty="0" err="1" smtClean="0"/>
              <a:t>targeted</a:t>
            </a:r>
            <a:r>
              <a:rPr lang="nb-NO" b="1" dirty="0" smtClean="0"/>
              <a:t> gene panels</a:t>
            </a:r>
          </a:p>
          <a:p>
            <a:endParaRPr lang="nb-NO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b="1" dirty="0" err="1" smtClean="0"/>
              <a:t>Inherited</a:t>
            </a:r>
            <a:r>
              <a:rPr lang="nb-NO" sz="1600" b="1" dirty="0" smtClean="0"/>
              <a:t> cancers: 70-100/</a:t>
            </a:r>
            <a:r>
              <a:rPr lang="nb-NO" sz="1600" b="1" dirty="0" err="1" smtClean="0"/>
              <a:t>wk</a:t>
            </a:r>
            <a:endParaRPr lang="nb-NO" sz="1600" b="1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1600" b="1" dirty="0" smtClean="0"/>
              <a:t>17 genes panel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16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b="1" dirty="0" err="1" smtClean="0"/>
              <a:t>Inherited</a:t>
            </a:r>
            <a:r>
              <a:rPr lang="nb-NO" sz="1600" b="1" dirty="0" smtClean="0"/>
              <a:t> </a:t>
            </a:r>
            <a:r>
              <a:rPr lang="nb-NO" sz="1600" b="1" dirty="0" err="1" smtClean="0"/>
              <a:t>cardiovascular</a:t>
            </a:r>
            <a:r>
              <a:rPr lang="nb-NO" sz="1600" b="1" dirty="0" smtClean="0"/>
              <a:t> </a:t>
            </a:r>
            <a:r>
              <a:rPr lang="nb-NO" sz="1600" b="1" dirty="0" err="1" smtClean="0"/>
              <a:t>disease</a:t>
            </a:r>
            <a:endParaRPr lang="nb-NO" sz="1600" b="1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1600" b="1" dirty="0" smtClean="0"/>
              <a:t>170 genes panel</a:t>
            </a:r>
            <a:endParaRPr lang="nb-NO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560524" y="3812847"/>
            <a:ext cx="21798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Tumor </a:t>
            </a:r>
            <a:r>
              <a:rPr lang="nb-NO" b="1" dirty="0" err="1" smtClean="0"/>
              <a:t>sequencing</a:t>
            </a:r>
            <a:endParaRPr lang="nb-NO" b="1" dirty="0" smtClean="0"/>
          </a:p>
          <a:p>
            <a:endParaRPr lang="nb-NO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600" b="1" dirty="0" err="1" smtClean="0"/>
              <a:t>Ovarian</a:t>
            </a:r>
            <a:r>
              <a:rPr lang="nb-NO" sz="1600" b="1" dirty="0" smtClean="0"/>
              <a:t> cancer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1600" b="1" dirty="0" smtClean="0"/>
              <a:t>17 gene panel</a:t>
            </a:r>
            <a:endParaRPr lang="nb-NO" sz="1600" b="1" dirty="0"/>
          </a:p>
        </p:txBody>
      </p:sp>
    </p:spTree>
    <p:extLst>
      <p:ext uri="{BB962C8B-B14F-4D97-AF65-F5344CB8AC3E}">
        <p14:creationId xmlns:p14="http://schemas.microsoft.com/office/powerpoint/2010/main" val="292899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191763"/>
              </p:ext>
            </p:extLst>
          </p:nvPr>
        </p:nvGraphicFramePr>
        <p:xfrm>
          <a:off x="467544" y="1219200"/>
          <a:ext cx="8280920" cy="4887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044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97632">
                <a:tc gridSpan="2">
                  <a:txBody>
                    <a:bodyPr/>
                    <a:lstStyle/>
                    <a:p>
                      <a:pPr algn="ctr"/>
                      <a:r>
                        <a:rPr lang="nb-NO" sz="2000" b="1" kern="12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Exome </a:t>
                      </a:r>
                      <a:r>
                        <a:rPr lang="nb-NO" sz="2000" b="1" kern="1200" dirty="0" err="1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sequencing</a:t>
                      </a:r>
                      <a:r>
                        <a:rPr lang="nb-NO" sz="2000" b="1" kern="12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</a:p>
                    <a:p>
                      <a:pPr algn="ctr"/>
                      <a:r>
                        <a:rPr lang="nb-NO" sz="1400" b="1" kern="1200" baseline="0" dirty="0" err="1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Number</a:t>
                      </a:r>
                      <a:r>
                        <a:rPr lang="nb-NO" sz="1400" b="1" kern="1200" baseline="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lang="nb-NO" sz="1400" b="1" kern="1200" baseline="0" dirty="0" err="1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of</a:t>
                      </a:r>
                      <a:r>
                        <a:rPr lang="nb-NO" sz="1400" b="1" kern="1200" baseline="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 genes</a:t>
                      </a:r>
                      <a:endParaRPr lang="nb-NO" sz="1400" b="1" kern="12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100" b="1" kern="12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nb-NO" sz="1400" b="1" dirty="0" err="1" smtClean="0">
                          <a:latin typeface="Calibri"/>
                          <a:cs typeface="Calibri"/>
                        </a:rPr>
                        <a:t>Connective</a:t>
                      </a:r>
                      <a:r>
                        <a:rPr lang="nb-NO" sz="1400" b="1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nb-NO" sz="1400" b="1" baseline="0" dirty="0" err="1" smtClean="0">
                          <a:latin typeface="Calibri"/>
                          <a:cs typeface="Calibri"/>
                        </a:rPr>
                        <a:t>tissue</a:t>
                      </a:r>
                      <a:r>
                        <a:rPr lang="nb-NO" sz="1400" b="1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nb-NO" sz="1400" b="1" dirty="0" err="1" smtClean="0">
                          <a:latin typeface="Calibri"/>
                          <a:cs typeface="Calibri"/>
                        </a:rPr>
                        <a:t>disorders</a:t>
                      </a:r>
                      <a:r>
                        <a:rPr lang="nb-NO" sz="1400" b="1" dirty="0" smtClean="0">
                          <a:latin typeface="Calibri"/>
                          <a:cs typeface="Calibri"/>
                        </a:rPr>
                        <a:t>	             44 	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b="1" dirty="0" err="1" smtClean="0">
                          <a:latin typeface="+mn-lt"/>
                        </a:rPr>
                        <a:t>Hearing</a:t>
                      </a:r>
                      <a:r>
                        <a:rPr lang="nb-NO" sz="1400" b="1" baseline="0" dirty="0" smtClean="0">
                          <a:latin typeface="+mn-lt"/>
                        </a:rPr>
                        <a:t> </a:t>
                      </a:r>
                      <a:r>
                        <a:rPr lang="nb-NO" sz="1400" b="1" baseline="0" dirty="0" err="1" smtClean="0">
                          <a:latin typeface="+mn-lt"/>
                        </a:rPr>
                        <a:t>disabilities</a:t>
                      </a:r>
                      <a:r>
                        <a:rPr lang="nb-NO" sz="1400" b="1" baseline="0" dirty="0" smtClean="0">
                          <a:latin typeface="+mn-lt"/>
                        </a:rPr>
                        <a:t>                                             125</a:t>
                      </a:r>
                      <a:endParaRPr lang="nb-NO" sz="1400" b="1" dirty="0" smtClean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5758">
                <a:tc>
                  <a:txBody>
                    <a:bodyPr/>
                    <a:lstStyle/>
                    <a:p>
                      <a:pPr algn="l"/>
                      <a:r>
                        <a:rPr lang="nb-NO" sz="1400" b="1" dirty="0" err="1" smtClean="0">
                          <a:latin typeface="Calibri"/>
                          <a:cs typeface="Calibri"/>
                        </a:rPr>
                        <a:t>Ciliopathies</a:t>
                      </a:r>
                      <a:r>
                        <a:rPr lang="nb-NO" sz="1400" b="1" dirty="0" smtClean="0">
                          <a:latin typeface="Calibri"/>
                          <a:cs typeface="Calibri"/>
                        </a:rPr>
                        <a:t>			           158	</a:t>
                      </a:r>
                      <a:endParaRPr lang="nb-NO" sz="14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400" b="1" dirty="0" err="1" smtClean="0">
                          <a:latin typeface="+mn-lt"/>
                          <a:cs typeface="Calibri"/>
                        </a:rPr>
                        <a:t>Metabolic</a:t>
                      </a:r>
                      <a:r>
                        <a:rPr lang="nb-NO" sz="1400" b="1" baseline="0" dirty="0" smtClean="0">
                          <a:latin typeface="+mn-lt"/>
                          <a:cs typeface="Calibri"/>
                        </a:rPr>
                        <a:t> </a:t>
                      </a:r>
                      <a:r>
                        <a:rPr lang="nb-NO" sz="1400" b="1" baseline="0" dirty="0" err="1" smtClean="0">
                          <a:latin typeface="+mn-lt"/>
                          <a:cs typeface="Calibri"/>
                        </a:rPr>
                        <a:t>diseases</a:t>
                      </a:r>
                      <a:r>
                        <a:rPr lang="nb-NO" sz="1400" b="1" baseline="0" dirty="0" smtClean="0">
                          <a:latin typeface="+mn-lt"/>
                          <a:cs typeface="Calibri"/>
                        </a:rPr>
                        <a:t>		</a:t>
                      </a:r>
                      <a:r>
                        <a:rPr lang="nb-NO" sz="1400" b="1" baseline="0" dirty="0" smtClean="0">
                          <a:latin typeface="+mn-lt"/>
                        </a:rPr>
                        <a:t>        ≈ 850</a:t>
                      </a:r>
                      <a:endParaRPr lang="nb-NO" sz="1400" b="1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6504">
                <a:tc>
                  <a:txBody>
                    <a:bodyPr/>
                    <a:lstStyle/>
                    <a:p>
                      <a:pPr algn="l"/>
                      <a:r>
                        <a:rPr lang="nb-NO" sz="1400" b="1" dirty="0" err="1" smtClean="0">
                          <a:latin typeface="Calibri"/>
                          <a:cs typeface="Calibri"/>
                        </a:rPr>
                        <a:t>Glycosylation</a:t>
                      </a:r>
                      <a:r>
                        <a:rPr lang="nb-NO" sz="1400" b="1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nb-NO" sz="1400" b="1" baseline="0" dirty="0" err="1" smtClean="0">
                          <a:latin typeface="Calibri"/>
                          <a:cs typeface="Calibri"/>
                        </a:rPr>
                        <a:t>disorders</a:t>
                      </a:r>
                      <a:r>
                        <a:rPr lang="nb-NO" sz="1400" b="1" baseline="0" dirty="0" smtClean="0">
                          <a:latin typeface="Calibri"/>
                          <a:cs typeface="Calibri"/>
                        </a:rPr>
                        <a:t>        	           103</a:t>
                      </a:r>
                      <a:endParaRPr lang="nb-NO" sz="14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400" b="1" dirty="0" err="1" smtClean="0">
                          <a:latin typeface="Calibri"/>
                          <a:cs typeface="Calibri"/>
                        </a:rPr>
                        <a:t>Movement</a:t>
                      </a:r>
                      <a:r>
                        <a:rPr lang="nb-NO" sz="1400" b="1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nb-NO" sz="1400" b="1" dirty="0" err="1" smtClean="0">
                          <a:latin typeface="Calibri"/>
                          <a:cs typeface="Calibri"/>
                        </a:rPr>
                        <a:t>disorders</a:t>
                      </a:r>
                      <a:r>
                        <a:rPr lang="nb-NO" sz="1400" b="1" dirty="0" smtClean="0">
                          <a:latin typeface="Calibri"/>
                          <a:cs typeface="Calibri"/>
                        </a:rPr>
                        <a:t>		          240</a:t>
                      </a:r>
                      <a:endParaRPr lang="nb-NO" sz="105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2400">
                <a:tc>
                  <a:txBody>
                    <a:bodyPr/>
                    <a:lstStyle/>
                    <a:p>
                      <a:pPr algn="l"/>
                      <a:r>
                        <a:rPr lang="nb-NO" sz="1400" b="1" dirty="0" err="1" smtClean="0">
                          <a:latin typeface="Calibri"/>
                          <a:cs typeface="Calibri"/>
                        </a:rPr>
                        <a:t>Ictyose</a:t>
                      </a:r>
                      <a:r>
                        <a:rPr lang="nb-NO" sz="1400" b="1" dirty="0" smtClean="0">
                          <a:latin typeface="Calibri"/>
                          <a:cs typeface="Calibri"/>
                        </a:rPr>
                        <a:t>			             40	</a:t>
                      </a:r>
                      <a:endParaRPr lang="nb-NO" sz="14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400" b="1" dirty="0" err="1" smtClean="0">
                          <a:latin typeface="Calibri"/>
                          <a:cs typeface="Calibri"/>
                        </a:rPr>
                        <a:t>Intellectual</a:t>
                      </a:r>
                      <a:r>
                        <a:rPr lang="nb-NO" sz="1400" b="1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nb-NO" sz="1400" b="1" baseline="0" dirty="0" err="1" smtClean="0">
                          <a:latin typeface="Calibri"/>
                          <a:cs typeface="Calibri"/>
                        </a:rPr>
                        <a:t>disabilities</a:t>
                      </a:r>
                      <a:r>
                        <a:rPr lang="nb-NO" sz="1400" b="1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nb-NO" sz="1400" b="1" baseline="0" dirty="0" err="1" smtClean="0">
                          <a:latin typeface="Calibri"/>
                          <a:cs typeface="Calibri"/>
                        </a:rPr>
                        <a:t>disorders</a:t>
                      </a:r>
                      <a:r>
                        <a:rPr lang="nb-NO" sz="1400" b="1" baseline="0" dirty="0" smtClean="0">
                          <a:latin typeface="Calibri"/>
                          <a:cs typeface="Calibri"/>
                        </a:rPr>
                        <a:t> (IDD)         850</a:t>
                      </a:r>
                      <a:endParaRPr lang="nb-NO" sz="14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2400">
                <a:tc>
                  <a:txBody>
                    <a:bodyPr/>
                    <a:lstStyle/>
                    <a:p>
                      <a:pPr algn="l"/>
                      <a:r>
                        <a:rPr lang="nb-NO" sz="1400" b="1" dirty="0" err="1" smtClean="0">
                          <a:latin typeface="Calibri"/>
                          <a:cs typeface="Calibri"/>
                        </a:rPr>
                        <a:t>Mitocondrial</a:t>
                      </a:r>
                      <a:r>
                        <a:rPr lang="nb-NO" sz="1400" b="1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nb-NO" sz="1400" b="1" dirty="0" err="1" smtClean="0">
                          <a:latin typeface="Calibri"/>
                          <a:cs typeface="Calibri"/>
                        </a:rPr>
                        <a:t>diseases</a:t>
                      </a:r>
                      <a:r>
                        <a:rPr lang="nb-NO" sz="1400" b="1" dirty="0" smtClean="0">
                          <a:latin typeface="Calibri"/>
                          <a:cs typeface="Calibri"/>
                        </a:rPr>
                        <a:t>		           213</a:t>
                      </a:r>
                    </a:p>
                    <a:p>
                      <a:pPr algn="l"/>
                      <a:r>
                        <a:rPr lang="nb-NO" sz="1400" b="1" dirty="0" smtClean="0">
                          <a:latin typeface="Calibri"/>
                          <a:cs typeface="Calibri"/>
                        </a:rPr>
                        <a:t>(</a:t>
                      </a:r>
                      <a:r>
                        <a:rPr lang="nb-NO" sz="1400" b="1" dirty="0" err="1" smtClean="0">
                          <a:latin typeface="Calibri"/>
                          <a:cs typeface="Calibri"/>
                        </a:rPr>
                        <a:t>nuclear</a:t>
                      </a:r>
                      <a:r>
                        <a:rPr lang="nb-NO" sz="1400" b="1" baseline="0" dirty="0" smtClean="0">
                          <a:latin typeface="Calibri"/>
                          <a:cs typeface="Calibri"/>
                        </a:rPr>
                        <a:t> DNA)</a:t>
                      </a:r>
                      <a:r>
                        <a:rPr lang="nb-NO" sz="1400" b="1" dirty="0" smtClean="0">
                          <a:latin typeface="Calibri"/>
                          <a:cs typeface="Calibri"/>
                        </a:rPr>
                        <a:t>	</a:t>
                      </a:r>
                      <a:endParaRPr lang="nb-NO" sz="14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400" b="1" dirty="0" err="1" smtClean="0">
                          <a:latin typeface="Calibri"/>
                          <a:cs typeface="Calibri"/>
                        </a:rPr>
                        <a:t>Trio_IDD</a:t>
                      </a:r>
                      <a:r>
                        <a:rPr lang="nb-NO" sz="1400" b="1" dirty="0" smtClean="0">
                          <a:latin typeface="Calibri"/>
                          <a:cs typeface="Calibri"/>
                        </a:rPr>
                        <a:t>                                                              1500</a:t>
                      </a:r>
                      <a:endParaRPr lang="nb-NO" sz="14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2400">
                <a:tc>
                  <a:txBody>
                    <a:bodyPr/>
                    <a:lstStyle/>
                    <a:p>
                      <a:pPr algn="l"/>
                      <a:r>
                        <a:rPr lang="nb-NO" sz="1400" b="1" dirty="0" err="1" smtClean="0">
                          <a:latin typeface="Calibri"/>
                          <a:cs typeface="Calibri"/>
                        </a:rPr>
                        <a:t>Epidermolysis</a:t>
                      </a:r>
                      <a:r>
                        <a:rPr lang="nb-NO" sz="1400" b="1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nb-NO" sz="1400" b="1" dirty="0" err="1" smtClean="0">
                          <a:latin typeface="Calibri"/>
                          <a:cs typeface="Calibri"/>
                        </a:rPr>
                        <a:t>bullosa</a:t>
                      </a:r>
                      <a:r>
                        <a:rPr lang="nb-NO" sz="1400" b="1" dirty="0" smtClean="0">
                          <a:latin typeface="Calibri"/>
                          <a:cs typeface="Calibri"/>
                        </a:rPr>
                        <a:t>		             20	</a:t>
                      </a:r>
                      <a:endParaRPr lang="nb-NO" sz="14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400" b="1" dirty="0" err="1" smtClean="0">
                          <a:latin typeface="Calibri"/>
                          <a:cs typeface="Calibri"/>
                        </a:rPr>
                        <a:t>Trio_IDD_exome</a:t>
                      </a:r>
                      <a:endParaRPr lang="nb-NO" sz="14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1924">
                <a:tc>
                  <a:txBody>
                    <a:bodyPr/>
                    <a:lstStyle/>
                    <a:p>
                      <a:pPr algn="l"/>
                      <a:r>
                        <a:rPr lang="nb-NO" sz="1400" b="1" dirty="0" err="1" smtClean="0">
                          <a:latin typeface="Calibri"/>
                          <a:cs typeface="Calibri"/>
                        </a:rPr>
                        <a:t>Ectodermal</a:t>
                      </a:r>
                      <a:r>
                        <a:rPr lang="nb-NO" sz="1400" b="1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nb-NO" sz="1400" b="1" dirty="0" err="1" smtClean="0">
                          <a:latin typeface="Calibri"/>
                          <a:cs typeface="Calibri"/>
                        </a:rPr>
                        <a:t>dysplasia</a:t>
                      </a:r>
                      <a:r>
                        <a:rPr lang="nb-NO" sz="1400" b="1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nb-NO" sz="1400" b="1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nb-NO" sz="1400" b="1" dirty="0" smtClean="0">
                          <a:latin typeface="Calibri"/>
                          <a:cs typeface="Calibri"/>
                        </a:rPr>
                        <a:t>	         	             34	</a:t>
                      </a:r>
                      <a:endParaRPr lang="nb-NO" sz="14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000" b="1" dirty="0" err="1" smtClean="0">
                          <a:solidFill>
                            <a:schemeClr val="accent3"/>
                          </a:solidFill>
                          <a:latin typeface="+mn-lt"/>
                          <a:cs typeface="Calibri"/>
                        </a:rPr>
                        <a:t>Targeted</a:t>
                      </a:r>
                      <a:r>
                        <a:rPr lang="nb-NO" sz="2000" b="1" baseline="0" dirty="0" smtClean="0">
                          <a:solidFill>
                            <a:schemeClr val="accent3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nb-NO" sz="2000" b="1" baseline="0" dirty="0" err="1" smtClean="0">
                          <a:solidFill>
                            <a:schemeClr val="accent3"/>
                          </a:solidFill>
                          <a:latin typeface="+mn-lt"/>
                          <a:cs typeface="Calibri"/>
                        </a:rPr>
                        <a:t>sequencing</a:t>
                      </a:r>
                      <a:r>
                        <a:rPr lang="nb-NO" sz="2000" b="1" baseline="0" dirty="0" smtClean="0">
                          <a:solidFill>
                            <a:schemeClr val="accent3"/>
                          </a:solidFill>
                          <a:latin typeface="+mn-lt"/>
                          <a:cs typeface="Calibri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b="1" kern="1200" baseline="0" dirty="0" err="1" smtClean="0">
                          <a:solidFill>
                            <a:schemeClr val="accent3"/>
                          </a:solidFill>
                          <a:latin typeface="+mn-lt"/>
                          <a:ea typeface="+mn-ea"/>
                          <a:cs typeface="Calibri"/>
                        </a:rPr>
                        <a:t>Number</a:t>
                      </a:r>
                      <a:r>
                        <a:rPr lang="nb-NO" sz="1400" b="1" kern="1200" baseline="0" dirty="0" smtClean="0">
                          <a:solidFill>
                            <a:schemeClr val="accent3"/>
                          </a:solidFill>
                          <a:latin typeface="+mn-lt"/>
                          <a:ea typeface="+mn-ea"/>
                          <a:cs typeface="Calibri"/>
                        </a:rPr>
                        <a:t> </a:t>
                      </a:r>
                      <a:r>
                        <a:rPr lang="nb-NO" sz="1400" b="1" kern="1200" baseline="0" dirty="0" err="1" smtClean="0">
                          <a:solidFill>
                            <a:schemeClr val="accent3"/>
                          </a:solidFill>
                          <a:latin typeface="+mn-lt"/>
                          <a:ea typeface="+mn-ea"/>
                          <a:cs typeface="Calibri"/>
                        </a:rPr>
                        <a:t>of</a:t>
                      </a:r>
                      <a:r>
                        <a:rPr lang="nb-NO" sz="1400" b="1" kern="1200" baseline="0" dirty="0" smtClean="0">
                          <a:solidFill>
                            <a:schemeClr val="accent3"/>
                          </a:solidFill>
                          <a:latin typeface="+mn-lt"/>
                          <a:ea typeface="+mn-ea"/>
                          <a:cs typeface="Calibri"/>
                        </a:rPr>
                        <a:t> genes</a:t>
                      </a:r>
                      <a:endParaRPr lang="nb-NO" sz="1400" b="1" kern="1200" dirty="0" smtClean="0">
                        <a:solidFill>
                          <a:schemeClr val="accent3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4976">
                <a:tc>
                  <a:txBody>
                    <a:bodyPr/>
                    <a:lstStyle/>
                    <a:p>
                      <a:pPr algn="l"/>
                      <a:r>
                        <a:rPr lang="nb-NO" sz="1400" b="1" dirty="0" err="1" smtClean="0">
                          <a:latin typeface="Calibri"/>
                          <a:cs typeface="Calibri"/>
                        </a:rPr>
                        <a:t>Immunodeficiensies</a:t>
                      </a:r>
                      <a:r>
                        <a:rPr lang="nb-NO" sz="1400" b="1" dirty="0" smtClean="0">
                          <a:latin typeface="Calibri"/>
                          <a:cs typeface="Calibri"/>
                        </a:rPr>
                        <a:t>		           308	</a:t>
                      </a:r>
                      <a:endParaRPr lang="nb-NO" sz="14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200" b="1" kern="1200" dirty="0" smtClean="0">
                        <a:solidFill>
                          <a:schemeClr val="accent3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5758">
                <a:tc>
                  <a:txBody>
                    <a:bodyPr/>
                    <a:lstStyle/>
                    <a:p>
                      <a:pPr algn="l"/>
                      <a:r>
                        <a:rPr lang="nb-NO" sz="1400" b="1" dirty="0" smtClean="0">
                          <a:latin typeface="Calibri"/>
                          <a:cs typeface="Calibri"/>
                        </a:rPr>
                        <a:t>Migration</a:t>
                      </a:r>
                      <a:r>
                        <a:rPr lang="nb-NO" sz="1400" b="1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nb-NO" sz="1400" b="1" baseline="0" dirty="0" err="1" smtClean="0">
                          <a:latin typeface="Calibri"/>
                          <a:cs typeface="Calibri"/>
                        </a:rPr>
                        <a:t>disorders</a:t>
                      </a:r>
                      <a:r>
                        <a:rPr lang="nb-NO" sz="1400" b="1" baseline="0" dirty="0" smtClean="0">
                          <a:latin typeface="Calibri"/>
                          <a:cs typeface="Calibri"/>
                        </a:rPr>
                        <a:t> and </a:t>
                      </a:r>
                      <a:endParaRPr lang="nb-NO" sz="1400" b="1" dirty="0" smtClean="0">
                        <a:latin typeface="Calibri"/>
                        <a:cs typeface="Calibri"/>
                      </a:endParaRPr>
                    </a:p>
                    <a:p>
                      <a:pPr algn="l"/>
                      <a:r>
                        <a:rPr lang="nb-NO" sz="1400" b="1" dirty="0" err="1" smtClean="0">
                          <a:latin typeface="Calibri"/>
                          <a:cs typeface="Calibri"/>
                        </a:rPr>
                        <a:t>pontoc</a:t>
                      </a:r>
                      <a:r>
                        <a:rPr lang="nb-NO" sz="1400" b="1" baseline="0" dirty="0" smtClean="0">
                          <a:latin typeface="Calibri"/>
                          <a:cs typeface="Calibri"/>
                        </a:rPr>
                        <a:t>. </a:t>
                      </a:r>
                      <a:r>
                        <a:rPr lang="nb-NO" sz="1400" b="1" dirty="0" err="1" smtClean="0">
                          <a:latin typeface="Calibri"/>
                          <a:cs typeface="Calibri"/>
                        </a:rPr>
                        <a:t>hypoplasia</a:t>
                      </a:r>
                      <a:r>
                        <a:rPr lang="nb-NO" sz="1400" b="1" dirty="0" smtClean="0">
                          <a:latin typeface="Calibri"/>
                          <a:cs typeface="Calibri"/>
                        </a:rPr>
                        <a:t>	                                  136</a:t>
                      </a:r>
                      <a:endParaRPr lang="nb-NO" sz="140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400" b="1" dirty="0" err="1" smtClean="0">
                          <a:latin typeface="Calibri"/>
                          <a:cs typeface="Calibri"/>
                        </a:rPr>
                        <a:t>Cardiomyopathies</a:t>
                      </a:r>
                      <a:r>
                        <a:rPr lang="nb-NO" sz="1400" b="1" dirty="0" smtClean="0">
                          <a:latin typeface="Calibri"/>
                          <a:cs typeface="Calibri"/>
                        </a:rPr>
                        <a:t>	                                 174	   </a:t>
                      </a:r>
                      <a:endParaRPr lang="nb-NO" sz="105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5758">
                <a:tc>
                  <a:txBody>
                    <a:bodyPr/>
                    <a:lstStyle/>
                    <a:p>
                      <a:pPr algn="l"/>
                      <a:r>
                        <a:rPr lang="nb-NO" sz="1400" b="1" dirty="0" err="1" smtClean="0">
                          <a:latin typeface="+mn-lt"/>
                          <a:cs typeface="Calibri"/>
                        </a:rPr>
                        <a:t>Craniofacial</a:t>
                      </a:r>
                      <a:r>
                        <a:rPr lang="nb-NO" sz="1400" b="1" dirty="0" smtClean="0">
                          <a:latin typeface="+mn-lt"/>
                          <a:cs typeface="Calibri"/>
                        </a:rPr>
                        <a:t> </a:t>
                      </a:r>
                      <a:r>
                        <a:rPr lang="nb-NO" sz="1400" b="1" dirty="0" err="1" smtClean="0">
                          <a:latin typeface="+mn-lt"/>
                          <a:cs typeface="Calibri"/>
                        </a:rPr>
                        <a:t>malformations</a:t>
                      </a:r>
                      <a:r>
                        <a:rPr lang="nb-NO" sz="1400" b="1" dirty="0" smtClean="0">
                          <a:latin typeface="+mn-lt"/>
                          <a:cs typeface="Calibri"/>
                        </a:rPr>
                        <a:t>	           109	</a:t>
                      </a:r>
                      <a:endParaRPr lang="nb-NO" sz="1400" b="1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400" b="1" dirty="0" err="1" smtClean="0">
                          <a:latin typeface="Calibri"/>
                          <a:cs typeface="Calibri"/>
                        </a:rPr>
                        <a:t>Inherited</a:t>
                      </a:r>
                      <a:r>
                        <a:rPr lang="nb-NO" sz="1400" b="1" baseline="0" dirty="0" smtClean="0">
                          <a:latin typeface="Calibri"/>
                          <a:cs typeface="Calibri"/>
                        </a:rPr>
                        <a:t> cancer</a:t>
                      </a:r>
                      <a:r>
                        <a:rPr lang="nb-NO" sz="1400" b="1" dirty="0" smtClean="0">
                          <a:latin typeface="Calibri"/>
                          <a:cs typeface="Calibri"/>
                        </a:rPr>
                        <a:t>	                                17</a:t>
                      </a:r>
                      <a:endParaRPr lang="nb-NO" sz="1050" b="1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28384">
                <a:tc>
                  <a:txBody>
                    <a:bodyPr/>
                    <a:lstStyle/>
                    <a:p>
                      <a:pPr algn="l"/>
                      <a:r>
                        <a:rPr lang="nb-NO" sz="1400" b="1" dirty="0" err="1" smtClean="0">
                          <a:latin typeface="+mn-lt"/>
                          <a:cs typeface="Calibri"/>
                        </a:rPr>
                        <a:t>Inherited</a:t>
                      </a:r>
                      <a:r>
                        <a:rPr lang="nb-NO" sz="1400" b="1" dirty="0" smtClean="0">
                          <a:latin typeface="+mn-lt"/>
                          <a:cs typeface="Calibri"/>
                        </a:rPr>
                        <a:t> </a:t>
                      </a:r>
                      <a:r>
                        <a:rPr lang="nb-NO" sz="1400" b="1" dirty="0" err="1" smtClean="0">
                          <a:latin typeface="+mn-lt"/>
                          <a:cs typeface="Calibri"/>
                        </a:rPr>
                        <a:t>liverdiseases</a:t>
                      </a:r>
                      <a:r>
                        <a:rPr lang="nb-NO" sz="1400" b="1" dirty="0" smtClean="0">
                          <a:latin typeface="+mn-lt"/>
                          <a:cs typeface="Calibri"/>
                        </a:rPr>
                        <a:t>                                      198</a:t>
                      </a:r>
                      <a:endParaRPr lang="nb-NO" sz="1400" b="1" dirty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b-NO" sz="14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91480">
                <a:tc>
                  <a:txBody>
                    <a:bodyPr/>
                    <a:lstStyle/>
                    <a:p>
                      <a:r>
                        <a:rPr lang="nb-NO" sz="1400" b="1" dirty="0" err="1" smtClean="0">
                          <a:latin typeface="+mn-lt"/>
                        </a:rPr>
                        <a:t>Ocula</a:t>
                      </a:r>
                      <a:r>
                        <a:rPr lang="nb-NO" sz="1400" b="1" baseline="0" dirty="0" err="1" smtClean="0">
                          <a:latin typeface="+mn-lt"/>
                        </a:rPr>
                        <a:t>r</a:t>
                      </a:r>
                      <a:r>
                        <a:rPr lang="nb-NO" sz="1400" b="1" baseline="0" dirty="0" smtClean="0">
                          <a:latin typeface="+mn-lt"/>
                        </a:rPr>
                        <a:t> </a:t>
                      </a:r>
                      <a:r>
                        <a:rPr lang="nb-NO" sz="1400" b="1" baseline="0" dirty="0" err="1" smtClean="0">
                          <a:latin typeface="+mn-lt"/>
                        </a:rPr>
                        <a:t>diseases</a:t>
                      </a:r>
                      <a:r>
                        <a:rPr lang="nb-NO" sz="1400" b="1" baseline="0" dirty="0" smtClean="0">
                          <a:latin typeface="+mn-lt"/>
                        </a:rPr>
                        <a:t>		        ≈ 400</a:t>
                      </a:r>
                      <a:endParaRPr lang="nb-NO" sz="1400" b="1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b="1" dirty="0" smtClean="0">
                          <a:latin typeface="+mn-lt"/>
                          <a:cs typeface="Calibri"/>
                        </a:rPr>
                        <a:t>Reanalyses</a:t>
                      </a:r>
                      <a:r>
                        <a:rPr lang="nb-NO" sz="1400" b="1" baseline="0" dirty="0" smtClean="0">
                          <a:latin typeface="+mn-lt"/>
                          <a:cs typeface="Calibri"/>
                        </a:rPr>
                        <a:t> </a:t>
                      </a:r>
                      <a:r>
                        <a:rPr lang="nb-NO" sz="1400" b="1" baseline="0" dirty="0" err="1" smtClean="0">
                          <a:latin typeface="+mn-lt"/>
                          <a:cs typeface="Calibri"/>
                        </a:rPr>
                        <a:t>of</a:t>
                      </a:r>
                      <a:r>
                        <a:rPr lang="nb-NO" sz="1400" b="1" baseline="0" dirty="0" smtClean="0">
                          <a:latin typeface="+mn-lt"/>
                          <a:cs typeface="Calibri"/>
                        </a:rPr>
                        <a:t> </a:t>
                      </a:r>
                      <a:r>
                        <a:rPr lang="nb-NO" sz="1400" b="1" baseline="0" dirty="0" err="1" smtClean="0">
                          <a:latin typeface="+mn-lt"/>
                          <a:cs typeface="Calibri"/>
                        </a:rPr>
                        <a:t>additional</a:t>
                      </a:r>
                      <a:r>
                        <a:rPr lang="nb-NO" sz="1400" b="1" baseline="0" dirty="0" smtClean="0">
                          <a:latin typeface="+mn-lt"/>
                          <a:cs typeface="Calibri"/>
                        </a:rPr>
                        <a:t> gene panels</a:t>
                      </a:r>
                      <a:endParaRPr lang="nb-NO" sz="1400" b="1" dirty="0" smtClean="0"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Tit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algn="ctr"/>
            <a:r>
              <a:rPr lang="nb-NO" b="1" dirty="0" err="1" smtClean="0">
                <a:latin typeface="Calibri"/>
                <a:cs typeface="Calibri"/>
              </a:rPr>
              <a:t>Diagnostic</a:t>
            </a:r>
            <a:r>
              <a:rPr lang="nb-NO" b="1" dirty="0" smtClean="0">
                <a:latin typeface="Calibri"/>
                <a:cs typeface="Calibri"/>
              </a:rPr>
              <a:t> service - </a:t>
            </a:r>
            <a:r>
              <a:rPr lang="nb-NO" b="1" dirty="0" err="1" smtClean="0">
                <a:latin typeface="Calibri"/>
                <a:cs typeface="Calibri"/>
              </a:rPr>
              <a:t>germline</a:t>
            </a:r>
            <a:r>
              <a:rPr lang="nb-NO" b="1" dirty="0" smtClean="0">
                <a:latin typeface="Calibri"/>
                <a:cs typeface="Calibri"/>
              </a:rPr>
              <a:t> </a:t>
            </a:r>
            <a:endParaRPr lang="nb-NO" b="1" dirty="0">
              <a:latin typeface="Calibri"/>
              <a:cs typeface="Calibri"/>
            </a:endParaRP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C8E05-E2CD-48D5-AF0B-C50C9AC702B9}" type="slidenum">
              <a:rPr lang="nb-NO" altLang="nb-NO" smtClean="0"/>
              <a:pPr/>
              <a:t>5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22192665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Somatic</a:t>
            </a:r>
            <a:r>
              <a:rPr lang="nb-NO" dirty="0" smtClean="0"/>
              <a:t> and </a:t>
            </a:r>
            <a:r>
              <a:rPr lang="nb-NO" dirty="0" err="1" smtClean="0"/>
              <a:t>germline</a:t>
            </a:r>
            <a:r>
              <a:rPr lang="nb-NO" dirty="0" smtClean="0"/>
              <a:t> in </a:t>
            </a:r>
            <a:r>
              <a:rPr lang="nb-NO" dirty="0" err="1" smtClean="0"/>
              <a:t>one</a:t>
            </a:r>
            <a:r>
              <a:rPr lang="nb-NO" dirty="0" smtClean="0"/>
              <a:t> test – </a:t>
            </a:r>
            <a:r>
              <a:rPr lang="nb-NO" dirty="0" err="1" smtClean="0"/>
              <a:t>ovarian</a:t>
            </a:r>
            <a:r>
              <a:rPr lang="nb-NO" dirty="0" smtClean="0"/>
              <a:t> cancer</a:t>
            </a:r>
            <a:endParaRPr lang="nb-NO" dirty="0"/>
          </a:p>
        </p:txBody>
      </p:sp>
      <p:sp>
        <p:nvSpPr>
          <p:cNvPr id="4" name="Rounded Rectangle 3"/>
          <p:cNvSpPr/>
          <p:nvPr/>
        </p:nvSpPr>
        <p:spPr>
          <a:xfrm>
            <a:off x="899592" y="2636912"/>
            <a:ext cx="1584176" cy="18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Collection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blood</a:t>
            </a:r>
            <a:r>
              <a:rPr lang="nb-NO" dirty="0" smtClean="0"/>
              <a:t> and </a:t>
            </a:r>
            <a:r>
              <a:rPr lang="nb-NO" dirty="0" err="1" smtClean="0"/>
              <a:t>biopsy</a:t>
            </a:r>
            <a:r>
              <a:rPr lang="nb-NO" dirty="0" smtClean="0"/>
              <a:t> at time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diagnosis</a:t>
            </a:r>
            <a:endParaRPr lang="nb-NO" dirty="0"/>
          </a:p>
        </p:txBody>
      </p:sp>
      <p:cxnSp>
        <p:nvCxnSpPr>
          <p:cNvPr id="6" name="Straight Arrow Connector 5"/>
          <p:cNvCxnSpPr>
            <a:stCxn id="4" idx="3"/>
          </p:cNvCxnSpPr>
          <p:nvPr/>
        </p:nvCxnSpPr>
        <p:spPr>
          <a:xfrm>
            <a:off x="2483768" y="3537012"/>
            <a:ext cx="129614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3779912" y="2636912"/>
            <a:ext cx="1584176" cy="18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 smtClean="0"/>
              <a:t>Sequencing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tumor</a:t>
            </a:r>
            <a:endParaRPr lang="nb-NO" dirty="0"/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>
            <a:off x="5364088" y="3537012"/>
            <a:ext cx="1296144" cy="11881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732240" y="4725144"/>
            <a:ext cx="1565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BRCA negativ</a:t>
            </a:r>
            <a:endParaRPr lang="nb-NO" dirty="0"/>
          </a:p>
        </p:txBody>
      </p:sp>
      <p:cxnSp>
        <p:nvCxnSpPr>
          <p:cNvPr id="12" name="Straight Arrow Connector 11"/>
          <p:cNvCxnSpPr>
            <a:stCxn id="7" idx="3"/>
          </p:cNvCxnSpPr>
          <p:nvPr/>
        </p:nvCxnSpPr>
        <p:spPr>
          <a:xfrm flipV="1">
            <a:off x="5364088" y="2420888"/>
            <a:ext cx="1368152" cy="11161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804248" y="2132856"/>
            <a:ext cx="17459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Seq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blood</a:t>
            </a:r>
            <a:r>
              <a:rPr lang="nb-NO" dirty="0" smtClean="0"/>
              <a:t> </a:t>
            </a:r>
            <a:r>
              <a:rPr lang="nb-NO" dirty="0" err="1" smtClean="0"/>
              <a:t>if</a:t>
            </a:r>
            <a:r>
              <a:rPr lang="nb-NO" dirty="0" smtClean="0"/>
              <a:t> </a:t>
            </a:r>
          </a:p>
          <a:p>
            <a:r>
              <a:rPr lang="nb-NO" dirty="0" smtClean="0"/>
              <a:t>BRCA positive</a:t>
            </a:r>
            <a:endParaRPr lang="nb-NO" dirty="0"/>
          </a:p>
        </p:txBody>
      </p:sp>
      <p:sp>
        <p:nvSpPr>
          <p:cNvPr id="15" name="TextBox 14"/>
          <p:cNvSpPr txBox="1"/>
          <p:nvPr/>
        </p:nvSpPr>
        <p:spPr>
          <a:xfrm>
            <a:off x="755576" y="5125254"/>
            <a:ext cx="39144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Approx</a:t>
            </a:r>
            <a:r>
              <a:rPr lang="nb-NO" dirty="0" smtClean="0"/>
              <a:t> 25 % </a:t>
            </a:r>
            <a:r>
              <a:rPr lang="nb-NO" dirty="0" err="1" smtClean="0"/>
              <a:t>will</a:t>
            </a:r>
            <a:r>
              <a:rPr lang="nb-NO" dirty="0" smtClean="0"/>
              <a:t> have BRCA+ tumor</a:t>
            </a:r>
          </a:p>
          <a:p>
            <a:r>
              <a:rPr lang="nb-NO" dirty="0" smtClean="0"/>
              <a:t>15 % </a:t>
            </a:r>
            <a:r>
              <a:rPr lang="nb-NO" dirty="0" err="1" smtClean="0"/>
              <a:t>germline</a:t>
            </a:r>
            <a:endParaRPr lang="nb-NO" dirty="0" smtClean="0"/>
          </a:p>
          <a:p>
            <a:r>
              <a:rPr lang="nb-NO" dirty="0" smtClean="0"/>
              <a:t>10 % </a:t>
            </a:r>
            <a:r>
              <a:rPr lang="nb-NO" dirty="0" err="1" smtClean="0"/>
              <a:t>somatic</a:t>
            </a:r>
            <a:endParaRPr lang="nb-NO" dirty="0"/>
          </a:p>
        </p:txBody>
      </p:sp>
      <p:sp>
        <p:nvSpPr>
          <p:cNvPr id="3" name="TextBox 2"/>
          <p:cNvSpPr txBox="1"/>
          <p:nvPr/>
        </p:nvSpPr>
        <p:spPr>
          <a:xfrm>
            <a:off x="5076056" y="5517232"/>
            <a:ext cx="37464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i="1" dirty="0" smtClean="0"/>
              <a:t>Collaboration </a:t>
            </a:r>
            <a:r>
              <a:rPr lang="nb-NO" b="1" i="1" dirty="0" err="1" smtClean="0"/>
              <a:t>between</a:t>
            </a:r>
            <a:r>
              <a:rPr lang="nb-NO" b="1" i="1" dirty="0" smtClean="0"/>
              <a:t> </a:t>
            </a:r>
            <a:r>
              <a:rPr lang="nb-NO" b="1" i="1" dirty="0" err="1" smtClean="0"/>
              <a:t>pathology</a:t>
            </a:r>
            <a:endParaRPr lang="nb-NO" b="1" i="1" dirty="0" smtClean="0"/>
          </a:p>
          <a:p>
            <a:r>
              <a:rPr lang="nb-NO" b="1" i="1" dirty="0" smtClean="0"/>
              <a:t>and </a:t>
            </a:r>
            <a:r>
              <a:rPr lang="nb-NO" b="1" i="1" dirty="0" err="1" smtClean="0"/>
              <a:t>medical</a:t>
            </a:r>
            <a:r>
              <a:rPr lang="nb-NO" b="1" i="1" dirty="0" smtClean="0"/>
              <a:t> </a:t>
            </a:r>
            <a:r>
              <a:rPr lang="nb-NO" b="1" i="1" dirty="0" err="1" smtClean="0"/>
              <a:t>genetics</a:t>
            </a:r>
            <a:r>
              <a:rPr lang="nb-NO" b="1" i="1" dirty="0" smtClean="0"/>
              <a:t> </a:t>
            </a:r>
            <a:r>
              <a:rPr lang="nb-NO" b="1" i="1" dirty="0" err="1" smtClean="0"/>
              <a:t>dep</a:t>
            </a:r>
            <a:endParaRPr lang="nb-NO" b="1" i="1" dirty="0"/>
          </a:p>
        </p:txBody>
      </p:sp>
    </p:spTree>
    <p:extLst>
      <p:ext uri="{BB962C8B-B14F-4D97-AF65-F5344CB8AC3E}">
        <p14:creationId xmlns:p14="http://schemas.microsoft.com/office/powerpoint/2010/main" val="234168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Plan to </a:t>
            </a:r>
            <a:r>
              <a:rPr lang="nb-NO" dirty="0" err="1" smtClean="0"/>
              <a:t>transition</a:t>
            </a:r>
            <a:r>
              <a:rPr lang="nb-NO" dirty="0" smtClean="0"/>
              <a:t> all </a:t>
            </a:r>
            <a:r>
              <a:rPr lang="nb-NO" dirty="0" err="1" smtClean="0"/>
              <a:t>exome</a:t>
            </a:r>
            <a:r>
              <a:rPr lang="nb-NO" dirty="0" smtClean="0"/>
              <a:t> </a:t>
            </a:r>
            <a:r>
              <a:rPr lang="nb-NO" dirty="0" err="1" smtClean="0"/>
              <a:t>sequencing</a:t>
            </a:r>
            <a:r>
              <a:rPr lang="nb-NO" dirty="0" smtClean="0"/>
              <a:t> to WGS in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next</a:t>
            </a:r>
            <a:r>
              <a:rPr lang="nb-NO" dirty="0" smtClean="0"/>
              <a:t> </a:t>
            </a:r>
            <a:r>
              <a:rPr lang="nb-NO" dirty="0" err="1" smtClean="0"/>
              <a:t>couple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years</a:t>
            </a:r>
            <a:endParaRPr lang="nb-NO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12976"/>
            <a:ext cx="5689327" cy="275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1556792"/>
            <a:ext cx="84426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Accumulating</a:t>
            </a:r>
            <a:r>
              <a:rPr lang="nb-NO" dirty="0" smtClean="0"/>
              <a:t> </a:t>
            </a:r>
            <a:r>
              <a:rPr lang="nb-NO" dirty="0" err="1" smtClean="0"/>
              <a:t>evidence</a:t>
            </a:r>
            <a:r>
              <a:rPr lang="nb-NO" dirty="0" smtClean="0"/>
              <a:t> </a:t>
            </a:r>
            <a:r>
              <a:rPr lang="nb-NO" dirty="0" err="1" smtClean="0"/>
              <a:t>that</a:t>
            </a:r>
            <a:r>
              <a:rPr lang="nb-NO" dirty="0" smtClean="0"/>
              <a:t> WGS </a:t>
            </a:r>
            <a:r>
              <a:rPr lang="nb-NO" dirty="0" err="1" smtClean="0"/>
              <a:t>can</a:t>
            </a:r>
            <a:r>
              <a:rPr lang="nb-NO" dirty="0" smtClean="0"/>
              <a:t> </a:t>
            </a:r>
            <a:r>
              <a:rPr lang="nb-NO" dirty="0" err="1" smtClean="0"/>
              <a:t>replace</a:t>
            </a:r>
            <a:r>
              <a:rPr lang="nb-NO" dirty="0" smtClean="0"/>
              <a:t> </a:t>
            </a:r>
            <a:r>
              <a:rPr lang="nb-NO" dirty="0" err="1" smtClean="0"/>
              <a:t>aCGH</a:t>
            </a:r>
            <a:r>
              <a:rPr lang="nb-NO" dirty="0" smtClean="0"/>
              <a:t>/</a:t>
            </a:r>
            <a:r>
              <a:rPr lang="nb-NO" dirty="0" err="1" smtClean="0"/>
              <a:t>cytogenetics</a:t>
            </a:r>
            <a:r>
              <a:rPr lang="nb-NO" dirty="0" smtClean="0"/>
              <a:t> in </a:t>
            </a:r>
            <a:r>
              <a:rPr lang="nb-NO" dirty="0" err="1" smtClean="0"/>
              <a:t>many</a:t>
            </a:r>
            <a:r>
              <a:rPr lang="nb-NO" dirty="0" smtClean="0"/>
              <a:t> cases</a:t>
            </a:r>
          </a:p>
          <a:p>
            <a:r>
              <a:rPr lang="nb-NO" dirty="0" err="1" smtClean="0"/>
              <a:t>making</a:t>
            </a:r>
            <a:r>
              <a:rPr lang="nb-NO" dirty="0" smtClean="0"/>
              <a:t> a </a:t>
            </a:r>
            <a:r>
              <a:rPr lang="nb-NO" dirty="0" err="1" smtClean="0"/>
              <a:t>health</a:t>
            </a:r>
            <a:r>
              <a:rPr lang="nb-NO" dirty="0" smtClean="0"/>
              <a:t> </a:t>
            </a:r>
            <a:r>
              <a:rPr lang="nb-NO" dirty="0" err="1" smtClean="0"/>
              <a:t>economic</a:t>
            </a:r>
            <a:r>
              <a:rPr lang="nb-NO" dirty="0" smtClean="0"/>
              <a:t> argument for </a:t>
            </a:r>
            <a:r>
              <a:rPr lang="nb-NO" dirty="0" err="1" smtClean="0"/>
              <a:t>transitioning</a:t>
            </a:r>
            <a:r>
              <a:rPr lang="nb-NO" dirty="0" smtClean="0"/>
              <a:t> </a:t>
            </a:r>
          </a:p>
          <a:p>
            <a:endParaRPr lang="nb-NO" dirty="0"/>
          </a:p>
          <a:p>
            <a:r>
              <a:rPr lang="nb-NO" dirty="0" smtClean="0"/>
              <a:t>First WGS test to be </a:t>
            </a:r>
            <a:r>
              <a:rPr lang="nb-NO" dirty="0" err="1" smtClean="0"/>
              <a:t>established</a:t>
            </a:r>
            <a:r>
              <a:rPr lang="nb-NO" dirty="0" smtClean="0"/>
              <a:t> </a:t>
            </a:r>
            <a:r>
              <a:rPr lang="nb-NO" dirty="0" err="1" smtClean="0"/>
              <a:t>will</a:t>
            </a:r>
            <a:r>
              <a:rPr lang="nb-NO" dirty="0" smtClean="0"/>
              <a:t> be for </a:t>
            </a:r>
            <a:r>
              <a:rPr lang="nb-NO" dirty="0" err="1" smtClean="0"/>
              <a:t>critically</a:t>
            </a:r>
            <a:r>
              <a:rPr lang="nb-NO" dirty="0" smtClean="0"/>
              <a:t> ill </a:t>
            </a:r>
            <a:r>
              <a:rPr lang="nb-NO" dirty="0" err="1" smtClean="0"/>
              <a:t>newborns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1215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Data </a:t>
            </a:r>
            <a:r>
              <a:rPr lang="nb-NO" dirty="0" err="1" smtClean="0"/>
              <a:t>sharing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470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D58AE9-1EE2-455C-BEDB-CDA6DF4F0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Patient Safety and Variant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A1F4BC-D5CA-48CD-9A64-791151CD1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6FFD232-37FE-493C-8804-91C5545A8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t>9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03FC02-38DF-4FF7-8CE7-8D4C9A5749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35" t="11251" r="35825" b="16747"/>
          <a:stretch/>
        </p:blipFill>
        <p:spPr>
          <a:xfrm>
            <a:off x="250551" y="1251375"/>
            <a:ext cx="5185545" cy="67806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396FCE0-D71E-4219-A140-76466FEE6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1195388"/>
            <a:ext cx="2471713" cy="496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4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 tilknytning UiO Engelsk">
  <a:themeElements>
    <a:clrScheme name="Office-tema 1">
      <a:dk1>
        <a:srgbClr val="000000"/>
      </a:dk1>
      <a:lt1>
        <a:srgbClr val="FFFFFF"/>
      </a:lt1>
      <a:dk2>
        <a:srgbClr val="000000"/>
      </a:dk2>
      <a:lt2>
        <a:srgbClr val="BDBDBD"/>
      </a:lt2>
      <a:accent1>
        <a:srgbClr val="39A1FF"/>
      </a:accent1>
      <a:accent2>
        <a:srgbClr val="CC00A0"/>
      </a:accent2>
      <a:accent3>
        <a:srgbClr val="FFFFFF"/>
      </a:accent3>
      <a:accent4>
        <a:srgbClr val="000000"/>
      </a:accent4>
      <a:accent5>
        <a:srgbClr val="AECDFF"/>
      </a:accent5>
      <a:accent6>
        <a:srgbClr val="B90091"/>
      </a:accent6>
      <a:hlink>
        <a:srgbClr val="00BEB5"/>
      </a:hlink>
      <a:folHlink>
        <a:srgbClr val="B2B2B2"/>
      </a:folHlink>
    </a:clrScheme>
    <a:fontScheme name="Office-tem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-tema 1">
        <a:dk1>
          <a:srgbClr val="000000"/>
        </a:dk1>
        <a:lt1>
          <a:srgbClr val="FFFFFF"/>
        </a:lt1>
        <a:dk2>
          <a:srgbClr val="000000"/>
        </a:dk2>
        <a:lt2>
          <a:srgbClr val="BDBDBD"/>
        </a:lt2>
        <a:accent1>
          <a:srgbClr val="39A1FF"/>
        </a:accent1>
        <a:accent2>
          <a:srgbClr val="CC00A0"/>
        </a:accent2>
        <a:accent3>
          <a:srgbClr val="FFFFFF"/>
        </a:accent3>
        <a:accent4>
          <a:srgbClr val="000000"/>
        </a:accent4>
        <a:accent5>
          <a:srgbClr val="AECDFF"/>
        </a:accent5>
        <a:accent6>
          <a:srgbClr val="B90091"/>
        </a:accent6>
        <a:hlink>
          <a:srgbClr val="00BEB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NACG Powerpoint" id="{5E5975CA-97F3-6C42-9AA1-129D436777C7}" vid="{E5E28FCB-2803-0548-AACD-B0521E68F5F1}"/>
    </a:ext>
  </a:extLst>
</a:theme>
</file>

<file path=ppt/theme/theme3.xml><?xml version="1.0" encoding="utf-8"?>
<a:theme xmlns:a="http://schemas.openxmlformats.org/drawingml/2006/main" name="1_Standard tilknytning UiO Engelsk">
  <a:themeElements>
    <a:clrScheme name="Office-tema 1">
      <a:dk1>
        <a:srgbClr val="000000"/>
      </a:dk1>
      <a:lt1>
        <a:srgbClr val="FFFFFF"/>
      </a:lt1>
      <a:dk2>
        <a:srgbClr val="000000"/>
      </a:dk2>
      <a:lt2>
        <a:srgbClr val="BDBDBD"/>
      </a:lt2>
      <a:accent1>
        <a:srgbClr val="39A1FF"/>
      </a:accent1>
      <a:accent2>
        <a:srgbClr val="CC00A0"/>
      </a:accent2>
      <a:accent3>
        <a:srgbClr val="FFFFFF"/>
      </a:accent3>
      <a:accent4>
        <a:srgbClr val="000000"/>
      </a:accent4>
      <a:accent5>
        <a:srgbClr val="AECDFF"/>
      </a:accent5>
      <a:accent6>
        <a:srgbClr val="B90091"/>
      </a:accent6>
      <a:hlink>
        <a:srgbClr val="00BEB5"/>
      </a:hlink>
      <a:folHlink>
        <a:srgbClr val="B2B2B2"/>
      </a:folHlink>
    </a:clrScheme>
    <a:fontScheme name="Office-tem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-tema 1">
        <a:dk1>
          <a:srgbClr val="000000"/>
        </a:dk1>
        <a:lt1>
          <a:srgbClr val="FFFFFF"/>
        </a:lt1>
        <a:dk2>
          <a:srgbClr val="000000"/>
        </a:dk2>
        <a:lt2>
          <a:srgbClr val="BDBDBD"/>
        </a:lt2>
        <a:accent1>
          <a:srgbClr val="39A1FF"/>
        </a:accent1>
        <a:accent2>
          <a:srgbClr val="CC00A0"/>
        </a:accent2>
        <a:accent3>
          <a:srgbClr val="FFFFFF"/>
        </a:accent3>
        <a:accent4>
          <a:srgbClr val="000000"/>
        </a:accent4>
        <a:accent5>
          <a:srgbClr val="AECDFF"/>
        </a:accent5>
        <a:accent6>
          <a:srgbClr val="B90091"/>
        </a:accent6>
        <a:hlink>
          <a:srgbClr val="00BEB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Standard tilknytning UiO Engelsk">
  <a:themeElements>
    <a:clrScheme name="Office-tema 1">
      <a:dk1>
        <a:srgbClr val="000000"/>
      </a:dk1>
      <a:lt1>
        <a:srgbClr val="FFFFFF"/>
      </a:lt1>
      <a:dk2>
        <a:srgbClr val="000000"/>
      </a:dk2>
      <a:lt2>
        <a:srgbClr val="BDBDBD"/>
      </a:lt2>
      <a:accent1>
        <a:srgbClr val="39A1FF"/>
      </a:accent1>
      <a:accent2>
        <a:srgbClr val="CC00A0"/>
      </a:accent2>
      <a:accent3>
        <a:srgbClr val="FFFFFF"/>
      </a:accent3>
      <a:accent4>
        <a:srgbClr val="000000"/>
      </a:accent4>
      <a:accent5>
        <a:srgbClr val="AECDFF"/>
      </a:accent5>
      <a:accent6>
        <a:srgbClr val="B90091"/>
      </a:accent6>
      <a:hlink>
        <a:srgbClr val="00BEB5"/>
      </a:hlink>
      <a:folHlink>
        <a:srgbClr val="B2B2B2"/>
      </a:folHlink>
    </a:clrScheme>
    <a:fontScheme name="Office-tem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-tema 1">
        <a:dk1>
          <a:srgbClr val="000000"/>
        </a:dk1>
        <a:lt1>
          <a:srgbClr val="FFFFFF"/>
        </a:lt1>
        <a:dk2>
          <a:srgbClr val="000000"/>
        </a:dk2>
        <a:lt2>
          <a:srgbClr val="BDBDBD"/>
        </a:lt2>
        <a:accent1>
          <a:srgbClr val="39A1FF"/>
        </a:accent1>
        <a:accent2>
          <a:srgbClr val="CC00A0"/>
        </a:accent2>
        <a:accent3>
          <a:srgbClr val="FFFFFF"/>
        </a:accent3>
        <a:accent4>
          <a:srgbClr val="000000"/>
        </a:accent4>
        <a:accent5>
          <a:srgbClr val="AECDFF"/>
        </a:accent5>
        <a:accent6>
          <a:srgbClr val="B90091"/>
        </a:accent6>
        <a:hlink>
          <a:srgbClr val="00BEB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Standard tilknytning UiO Engelsk</Template>
  <TotalTime>1789</TotalTime>
  <Words>807</Words>
  <Application>Microsoft Office PowerPoint</Application>
  <PresentationFormat>On-screen Show (4:3)</PresentationFormat>
  <Paragraphs>221</Paragraphs>
  <Slides>20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Standard tilknytning UiO Engelsk</vt:lpstr>
      <vt:lpstr>Office-tema</vt:lpstr>
      <vt:lpstr>1_Standard tilknytning UiO Engelsk</vt:lpstr>
      <vt:lpstr>2_Standard tilknytning UiO Engelsk</vt:lpstr>
      <vt:lpstr>Implementation of genomic testing in health care – challenges and opportunities</vt:lpstr>
      <vt:lpstr>PowerPoint Presentation</vt:lpstr>
      <vt:lpstr>Outline</vt:lpstr>
      <vt:lpstr>NGS diagnostics at Dep of Medical Genetics, OUS - germline</vt:lpstr>
      <vt:lpstr>Diagnostic service - germline </vt:lpstr>
      <vt:lpstr>Somatic and germline in one test – ovarian cancer</vt:lpstr>
      <vt:lpstr>Plan to transition all exome sequencing to WGS in the next couple of years</vt:lpstr>
      <vt:lpstr>Data sharing</vt:lpstr>
      <vt:lpstr>Patient Safety and Variant Sharing</vt:lpstr>
      <vt:lpstr>Sharing in Canada leads to quality improvement</vt:lpstr>
      <vt:lpstr>Precision medicine requires interdisciplinarity – legal clarification</vt:lpstr>
      <vt:lpstr>Precision medicine requires international collaboration</vt:lpstr>
      <vt:lpstr>The Nordic value proposition </vt:lpstr>
      <vt:lpstr>NACG community</vt:lpstr>
      <vt:lpstr>NACG development</vt:lpstr>
      <vt:lpstr>Future ambition</vt:lpstr>
      <vt:lpstr>Arguments for reanalyzing genomes</vt:lpstr>
      <vt:lpstr>Looking forward – from «here and now analysis» towards continuous monitoring</vt:lpstr>
      <vt:lpstr>ICT-employees, 2019: bioinformaticians and programmers</vt:lpstr>
      <vt:lpstr>Thanks for your attention</vt:lpstr>
    </vt:vector>
  </TitlesOfParts>
  <Company>Oslo universitetssykehus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Implementation of NGS in healthcare with a particular focus on rare diseases</dc:title>
  <dc:creator>Dag Erik Undlien</dc:creator>
  <cp:lastModifiedBy>dagerik_adm</cp:lastModifiedBy>
  <cp:revision>39</cp:revision>
  <dcterms:created xsi:type="dcterms:W3CDTF">2017-11-06T20:16:22Z</dcterms:created>
  <dcterms:modified xsi:type="dcterms:W3CDTF">2019-11-25T09:04:56Z</dcterms:modified>
</cp:coreProperties>
</file>