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19"/>
  </p:notesMasterIdLst>
  <p:handoutMasterIdLst>
    <p:handoutMasterId r:id="rId20"/>
  </p:handoutMasterIdLst>
  <p:sldIdLst>
    <p:sldId id="4791" r:id="rId2"/>
    <p:sldId id="416" r:id="rId3"/>
    <p:sldId id="453" r:id="rId4"/>
    <p:sldId id="419" r:id="rId5"/>
    <p:sldId id="457" r:id="rId6"/>
    <p:sldId id="456" r:id="rId7"/>
    <p:sldId id="454" r:id="rId8"/>
    <p:sldId id="264" r:id="rId9"/>
    <p:sldId id="265" r:id="rId10"/>
    <p:sldId id="4793" r:id="rId11"/>
    <p:sldId id="266" r:id="rId12"/>
    <p:sldId id="267" r:id="rId13"/>
    <p:sldId id="256" r:id="rId14"/>
    <p:sldId id="4785" r:id="rId15"/>
    <p:sldId id="4790" r:id="rId16"/>
    <p:sldId id="4786" r:id="rId17"/>
    <p:sldId id="4792" r:id="rId18"/>
  </p:sldIdLst>
  <p:sldSz cx="9144000" cy="5143500" type="screen16x9"/>
  <p:notesSz cx="6669088" cy="9928225"/>
  <p:defaultTextStyle>
    <a:defPPr>
      <a:defRPr lang="nb-NO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11" userDrawn="1">
          <p15:clr>
            <a:srgbClr val="A4A3A4"/>
          </p15:clr>
        </p15:guide>
        <p15:guide id="4" orient="horz" pos="2864">
          <p15:clr>
            <a:srgbClr val="A4A3A4"/>
          </p15:clr>
        </p15:guide>
        <p15:guide id="5" orient="horz" pos="553">
          <p15:clr>
            <a:srgbClr val="A4A3A4"/>
          </p15:clr>
        </p15:guide>
        <p15:guide id="7" pos="5363">
          <p15:clr>
            <a:srgbClr val="A4A3A4"/>
          </p15:clr>
        </p15:guide>
        <p15:guide id="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785"/>
    <a:srgbClr val="491370"/>
    <a:srgbClr val="D8DFAE"/>
    <a:srgbClr val="855A96"/>
    <a:srgbClr val="00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iddels stil 1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ddels stil 1 - aks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ddels stil 1 - aks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iddels stil 1 - aks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ddels stil 1 - aks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792"/>
  </p:normalViewPr>
  <p:slideViewPr>
    <p:cSldViewPr snapToGrid="0" snapToObjects="1" showGuides="1">
      <p:cViewPr>
        <p:scale>
          <a:sx n="112" d="100"/>
          <a:sy n="112" d="100"/>
        </p:scale>
        <p:origin x="804" y="78"/>
      </p:cViewPr>
      <p:guideLst>
        <p:guide pos="2880"/>
        <p:guide orient="horz" pos="1611"/>
        <p:guide orient="horz" pos="2864"/>
        <p:guide orient="horz" pos="553"/>
        <p:guide pos="5363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4320" y="19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75916" y="573321"/>
            <a:ext cx="3440978" cy="26549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001024" y="9390777"/>
            <a:ext cx="1169457" cy="2453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79B46F88-9F84-0749-A9EF-AB78A96D5526}" type="datetime1">
              <a:rPr lang="nb-NO" sz="900" smtClean="0">
                <a:latin typeface="Arial" charset="0"/>
                <a:ea typeface="Arial" charset="0"/>
                <a:cs typeface="Arial" charset="0"/>
              </a:rPr>
              <a:t>25.11.2019</a:t>
            </a:fld>
            <a:endParaRPr lang="nb-NO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75916" y="9390777"/>
            <a:ext cx="4525107" cy="2453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245626" y="9390777"/>
            <a:ext cx="421918" cy="2490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C97DF734-C432-4544-B31B-E1C93589B043}" type="slidenum">
              <a:rPr lang="nb-NO" sz="900" smtClean="0"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nb-NO" sz="9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87" y="429459"/>
            <a:ext cx="1874832" cy="528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1215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666908" y="643211"/>
            <a:ext cx="3879344" cy="181621"/>
          </a:xfrm>
          <a:prstGeom prst="rect">
            <a:avLst/>
          </a:prstGeom>
          <a:noFill/>
        </p:spPr>
        <p:txBody>
          <a:bodyPr vert="horz" lIns="0" tIns="0" rIns="0" bIns="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729007" y="9424822"/>
            <a:ext cx="1273171" cy="279668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4A114D37-45D4-2745-B314-3FFB341A923C}" type="datetime1">
              <a:rPr lang="en-GB" smtClean="0"/>
              <a:pPr/>
              <a:t>25/11/2019</a:t>
            </a:fld>
            <a:endParaRPr lang="en-GB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</a:t>
            </a:r>
            <a:r>
              <a:rPr lang="en-GB" noProof="0" dirty="0" err="1"/>
              <a:t>å</a:t>
            </a:r>
            <a:r>
              <a:rPr lang="en-GB" noProof="0" dirty="0"/>
              <a:t>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66908" y="9430092"/>
            <a:ext cx="4062098" cy="274399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l">
              <a:defRPr sz="900"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111765" y="9430092"/>
            <a:ext cx="555779" cy="274398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l">
              <a:defRPr sz="900">
                <a:latin typeface="Arial"/>
                <a:cs typeface="Arial"/>
              </a:defRPr>
            </a:lvl1pPr>
          </a:lstStyle>
          <a:p>
            <a:fld id="{E17747EF-E64D-7848-A5FE-D6E885B48F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06" y="443020"/>
            <a:ext cx="1512365" cy="426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1460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med samarbeidspartner logo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1" y="2107992"/>
            <a:ext cx="9144001" cy="2439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>
              <a:ln>
                <a:noFill/>
              </a:ln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441" y="0"/>
            <a:ext cx="3413560" cy="30617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26400" y="2556588"/>
            <a:ext cx="6888951" cy="579328"/>
          </a:xfrm>
        </p:spPr>
        <p:txBody>
          <a:bodyPr r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6400" y="3262810"/>
            <a:ext cx="6888951" cy="683535"/>
          </a:xfrm>
        </p:spPr>
        <p:txBody>
          <a:bodyPr r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8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584316"/>
            <a:ext cx="3173607" cy="801698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75106" y="4616181"/>
            <a:ext cx="8193785" cy="454274"/>
            <a:chOff x="119090" y="4619312"/>
            <a:chExt cx="8193785" cy="45427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35" r="22580"/>
            <a:stretch/>
          </p:blipFill>
          <p:spPr>
            <a:xfrm>
              <a:off x="3454938" y="4640161"/>
              <a:ext cx="1726521" cy="402336"/>
            </a:xfrm>
            <a:prstGeom prst="rect">
              <a:avLst/>
            </a:prstGeom>
          </p:spPr>
        </p:pic>
        <p:pic>
          <p:nvPicPr>
            <p:cNvPr id="19" name="Bilde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469" y="4619312"/>
              <a:ext cx="602406" cy="454274"/>
            </a:xfrm>
            <a:prstGeom prst="rect">
              <a:avLst/>
            </a:prstGeom>
          </p:spPr>
        </p:pic>
        <p:pic>
          <p:nvPicPr>
            <p:cNvPr id="20" name="Bild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028" y="4700462"/>
              <a:ext cx="1352890" cy="291975"/>
            </a:xfrm>
            <a:prstGeom prst="rect">
              <a:avLst/>
            </a:prstGeom>
          </p:spPr>
        </p:pic>
        <p:pic>
          <p:nvPicPr>
            <p:cNvPr id="21" name="Bilde 11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0" y="4792573"/>
              <a:ext cx="1490918" cy="128486"/>
            </a:xfrm>
            <a:prstGeom prst="rect">
              <a:avLst/>
            </a:prstGeom>
          </p:spPr>
        </p:pic>
        <p:pic>
          <p:nvPicPr>
            <p:cNvPr id="22" name="Bilde 1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479" y="4661381"/>
              <a:ext cx="2036970" cy="350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8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273845"/>
            <a:ext cx="7886700" cy="601266"/>
          </a:xfrm>
        </p:spPr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221581"/>
            <a:ext cx="3868340" cy="4112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a title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9842" y="1794106"/>
            <a:ext cx="3868340" cy="275289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21581"/>
            <a:ext cx="3887391" cy="4112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a title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4629151" y="1794106"/>
            <a:ext cx="3887391" cy="275289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286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07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4713"/>
            <a:ext cx="9144000" cy="3760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6018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innhol og 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3" y="273845"/>
            <a:ext cx="3885008" cy="600215"/>
          </a:xfrm>
        </p:spPr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463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221581"/>
            <a:ext cx="3886200" cy="3325416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</p:spTree>
    <p:extLst>
      <p:ext uri="{BB962C8B-B14F-4D97-AF65-F5344CB8AC3E}">
        <p14:creationId xmlns:p14="http://schemas.microsoft.com/office/powerpoint/2010/main" val="7588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347"/>
            <a:ext cx="4572000" cy="3760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870347"/>
            <a:ext cx="4572000" cy="3760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946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349"/>
            <a:ext cx="4572000" cy="1884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5340"/>
            <a:ext cx="4572000" cy="187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9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870349"/>
            <a:ext cx="4572000" cy="1884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10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2755340"/>
            <a:ext cx="4572000" cy="187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19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463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200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67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3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1619249" y="2962228"/>
            <a:ext cx="6808997" cy="129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Oslo University Hospital HF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Division of Mental Health and Addiction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Psychosis Research Unit/TOP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Ullevål Hospital, building 49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P.O. Box 4956 Nydalen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N-0424 Oslo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Norway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584315"/>
            <a:ext cx="3173607" cy="8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l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1" y="2107992"/>
            <a:ext cx="9144001" cy="3035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>
              <a:ln>
                <a:noFill/>
              </a:ln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441" y="0"/>
            <a:ext cx="3413560" cy="30617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26400" y="2556588"/>
            <a:ext cx="6888951" cy="579328"/>
          </a:xfrm>
        </p:spPr>
        <p:txBody>
          <a:bodyPr r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6400" y="3262810"/>
            <a:ext cx="6888951" cy="683535"/>
          </a:xfrm>
        </p:spPr>
        <p:txBody>
          <a:bodyPr r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584316"/>
            <a:ext cx="3173607" cy="8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5230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lys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8404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4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221581"/>
            <a:ext cx="3886200" cy="3325416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221581"/>
            <a:ext cx="3886200" cy="3325416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6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5509" cy="600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221581"/>
            <a:ext cx="7885509" cy="332541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4224" y="4803496"/>
            <a:ext cx="3661685" cy="179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GB" noProof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4631531"/>
            <a:ext cx="9144000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5" y="4747473"/>
            <a:ext cx="1166404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64">
          <p15:clr>
            <a:srgbClr val="F26B43"/>
          </p15:clr>
        </p15:guide>
        <p15:guide id="2" pos="2880">
          <p15:clr>
            <a:srgbClr val="F26B43"/>
          </p15:clr>
        </p15:guide>
        <p15:guide id="3" pos="1020">
          <p15:clr>
            <a:srgbClr val="F26B43"/>
          </p15:clr>
        </p15:guide>
        <p15:guide id="4" pos="5363">
          <p15:clr>
            <a:srgbClr val="F26B43"/>
          </p15:clr>
        </p15:guide>
        <p15:guide id="5" orient="horz" pos="770">
          <p15:clr>
            <a:srgbClr val="F26B43"/>
          </p15:clr>
        </p15:guide>
        <p15:guide id="6" orient="horz" pos="172">
          <p15:clr>
            <a:srgbClr val="F26B43"/>
          </p15:clr>
        </p15:guide>
        <p15:guide id="7" orient="horz" pos="551">
          <p15:clr>
            <a:srgbClr val="F26B43"/>
          </p15:clr>
        </p15:guide>
        <p15:guide id="8" pos="3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loinsilico2019.weebly.com/" TargetMode="External"/><Relationship Id="rId2" Type="http://schemas.openxmlformats.org/officeDocument/2006/relationships/hyperlink" Target="https://www.google.no/maps/place/Scandic+Holmenkollen+Park/@59.9624999,10.6601648,17z/data=!3m1!4b1!4m5!3m4!1s0x46416d7ef060312b:0x74c9d0fbf11562fd!8m2!3d59.9624999!4d10.6623535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ula.no/people/me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B4A6B-7B7F-4635-9E55-ED91AE454AAA}"/>
              </a:ext>
            </a:extLst>
          </p:cNvPr>
          <p:cNvSpPr txBox="1"/>
          <p:nvPr/>
        </p:nvSpPr>
        <p:spPr>
          <a:xfrm>
            <a:off x="606751" y="592810"/>
            <a:ext cx="8144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i="1" dirty="0"/>
              <a:t>Activities in OSLO: HORISON 2020</a:t>
            </a:r>
          </a:p>
          <a:p>
            <a:endParaRPr lang="nb-NO" sz="3600" i="1" dirty="0"/>
          </a:p>
          <a:p>
            <a:r>
              <a:rPr lang="nb-NO" sz="1800" i="1" dirty="0"/>
              <a:t>Ole Andreassen, Vessela Kristensen</a:t>
            </a:r>
          </a:p>
          <a:p>
            <a:r>
              <a:rPr lang="nb-NO" sz="1800" i="1" dirty="0"/>
              <a:t>Institute for Clinical Medicine, Faculty of Medicine, UiO</a:t>
            </a:r>
          </a:p>
          <a:p>
            <a:endParaRPr lang="nb-NO" sz="1800" i="1" dirty="0"/>
          </a:p>
          <a:p>
            <a:endParaRPr lang="nb-NO" sz="1800" i="1" dirty="0"/>
          </a:p>
          <a:p>
            <a:endParaRPr lang="nb-NO" sz="1800" i="1" dirty="0"/>
          </a:p>
          <a:p>
            <a:r>
              <a:rPr lang="nb-NO" sz="1800" i="1" dirty="0"/>
              <a:t>Cardiovascular disease, mental disporder, cancer</a:t>
            </a:r>
          </a:p>
        </p:txBody>
      </p:sp>
    </p:spTree>
    <p:extLst>
      <p:ext uri="{BB962C8B-B14F-4D97-AF65-F5344CB8AC3E}">
        <p14:creationId xmlns:p14="http://schemas.microsoft.com/office/powerpoint/2010/main" val="18210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AA0773-9331-44AA-9D1C-A048E9DA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0F8262-A412-4A80-AF61-E5ACD9463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76877"/>
              </p:ext>
            </p:extLst>
          </p:nvPr>
        </p:nvGraphicFramePr>
        <p:xfrm>
          <a:off x="4855066" y="38798"/>
          <a:ext cx="4147497" cy="485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966">
                  <a:extLst>
                    <a:ext uri="{9D8B030D-6E8A-4147-A177-3AD203B41FA5}">
                      <a16:colId xmlns:a16="http://schemas.microsoft.com/office/drawing/2014/main" val="163207288"/>
                    </a:ext>
                  </a:extLst>
                </a:gridCol>
                <a:gridCol w="290321">
                  <a:extLst>
                    <a:ext uri="{9D8B030D-6E8A-4147-A177-3AD203B41FA5}">
                      <a16:colId xmlns:a16="http://schemas.microsoft.com/office/drawing/2014/main" val="3448346435"/>
                    </a:ext>
                  </a:extLst>
                </a:gridCol>
                <a:gridCol w="693089">
                  <a:extLst>
                    <a:ext uri="{9D8B030D-6E8A-4147-A177-3AD203B41FA5}">
                      <a16:colId xmlns:a16="http://schemas.microsoft.com/office/drawing/2014/main" val="613261349"/>
                    </a:ext>
                  </a:extLst>
                </a:gridCol>
                <a:gridCol w="1216893">
                  <a:extLst>
                    <a:ext uri="{9D8B030D-6E8A-4147-A177-3AD203B41FA5}">
                      <a16:colId xmlns:a16="http://schemas.microsoft.com/office/drawing/2014/main" val="344913204"/>
                    </a:ext>
                  </a:extLst>
                </a:gridCol>
                <a:gridCol w="759741">
                  <a:extLst>
                    <a:ext uri="{9D8B030D-6E8A-4147-A177-3AD203B41FA5}">
                      <a16:colId xmlns:a16="http://schemas.microsoft.com/office/drawing/2014/main" val="2860680416"/>
                    </a:ext>
                  </a:extLst>
                </a:gridCol>
                <a:gridCol w="619487">
                  <a:extLst>
                    <a:ext uri="{9D8B030D-6E8A-4147-A177-3AD203B41FA5}">
                      <a16:colId xmlns:a16="http://schemas.microsoft.com/office/drawing/2014/main" val="381837613"/>
                    </a:ext>
                  </a:extLst>
                </a:gridCol>
              </a:tblGrid>
              <a:tr h="11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Name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N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Patient group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Treatments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Available omics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PI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2772085055"/>
                  </a:ext>
                </a:extLst>
              </a:tr>
              <a:tr h="464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NeoAva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138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Her2 negative, locally advanced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Neo-adjuvant; FEC followed by taxanes +/- bevacizumab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CNA, methylation, mRNA, miRNA, protein (RPPA), metabolic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Olav Engebraaten, NO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1600179383"/>
                  </a:ext>
                </a:extLst>
              </a:tr>
              <a:tr h="464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NeoAva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12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Her2 negative, locally advanced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Neo-adjuvant; hormone treatment +/- bevacizumab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CNA, methylation, mRNA, miRNA, protein (RPPA), metabolic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Olav Engebraaten, NO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3239993148"/>
                  </a:ext>
                </a:extLst>
              </a:tr>
              <a:tr h="34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GeparQuinto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2,600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Triple negative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Neo-adjuvant; chemotherapy +/- bevacizumab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Whole Genome SNP Genotyping (germline)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Peter Fasching, DE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960619801"/>
                  </a:ext>
                </a:extLst>
              </a:tr>
              <a:tr h="22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PROMIX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150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HER2 negative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Neo-adjuvant; chemotherapy +/- bevacizumab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mRNA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Ingrid Hedenfalk, SE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1606237255"/>
                  </a:ext>
                </a:extLst>
              </a:tr>
              <a:tr h="464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NEOLETEXE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24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Post-menopausal, ER positive, locally advanced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Neo-adjuvnat; letrozole followed by exemestane or exemestane followed by letrozole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WGS (germline and tumor), RNA-seq, protein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Jürgen Geisler, NO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4202488865"/>
                  </a:ext>
                </a:extLst>
              </a:tr>
              <a:tr h="58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CORRALLEN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100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Post-menopausal, ER positive / HER2 negative Luminal B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Ribociclib and letrozole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WGS and RNA-seq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Aleix Prat, ES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2507599780"/>
                  </a:ext>
                </a:extLst>
              </a:tr>
              <a:tr h="22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CDK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100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ER positive, metastatic 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CDK4/6 inhibitors and endocrine therapy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WGS and RNA-seq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Aleix Prat, ES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3133515887"/>
                  </a:ext>
                </a:extLst>
              </a:tr>
              <a:tr h="34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COMPRENDO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90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Homologous repair deficient 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PARP inhibitor (Olaparib) + PD-1 inhibitor (pembrolizomab)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WGS (germline and tumor), RNA-seq, protein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Peter A. Fasching, DE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2471004075"/>
                  </a:ext>
                </a:extLst>
              </a:tr>
              <a:tr h="34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CarboDox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60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Triple negative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Neo-adjuvant; carboplatin and doxil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WGS, RNA-seq, protein (targeted MS)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Shridar Ganesan, US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2183849619"/>
                  </a:ext>
                </a:extLst>
              </a:tr>
              <a:tr h="34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Neo-Immunoboost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50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Triple negative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Chemotherapy +/- PD-1 inhibitor (pembrolizumab)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WGS (germline and tumor), RNA-seq, protein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Peter A. Fasching, DE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3452207554"/>
                  </a:ext>
                </a:extLst>
              </a:tr>
              <a:tr h="22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ImmunoLum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ER positive/ HER2 negative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Fulvestrant + PD-1 inhibitor (pembrolizomab)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Ongoing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Shridar Ganesan, US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1605425267"/>
                  </a:ext>
                </a:extLst>
              </a:tr>
              <a:tr h="34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ALICE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75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Triple negative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Immunogenic chemotherapy +/- PD-L1 inhibitor (atezolizumab)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Ongoing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Jon-Amund Kyte, NO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1579440801"/>
                  </a:ext>
                </a:extLst>
              </a:tr>
              <a:tr h="34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ICON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75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Luminal B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Immunogenic chemotherapy +/- immunotherapy (ipilimumab + nivolumab)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>
                          <a:effectLst/>
                        </a:rPr>
                        <a:t>Ongoing</a:t>
                      </a:r>
                      <a:endParaRPr lang="nb-NO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</a:rPr>
                        <a:t>Jon-Amund Kyte, NO</a:t>
                      </a:r>
                      <a:endParaRPr lang="nb-NO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8" marR="34088" marT="0" marB="0" anchor="ctr"/>
                </a:tc>
                <a:extLst>
                  <a:ext uri="{0D108BD9-81ED-4DB2-BD59-A6C34878D82A}">
                    <a16:rowId xmlns:a16="http://schemas.microsoft.com/office/drawing/2014/main" val="7282688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36D5FB0-4FF9-498D-9606-BF3C3A20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37" y="104933"/>
            <a:ext cx="443056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 clinical trials with available clinical and  molecular data.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b-NO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take an advantage of our longitudinal data from several clinical trials, where multilevel molecular omics data are already generated.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allows us to compare molecular data from different levels before and after therapy in two arms, with or without additional combinatorial treatment.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C2209-EFCD-4DE2-B8AD-7A47665C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82" y="8546"/>
            <a:ext cx="76286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90B06-4756-452D-ACB2-E1856EBC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4" y="0"/>
            <a:ext cx="8557712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2CDAC24-B779-4661-8266-A3E0D4BB8A9F}"/>
              </a:ext>
            </a:extLst>
          </p:cNvPr>
          <p:cNvSpPr txBox="1">
            <a:spLocks/>
          </p:cNvSpPr>
          <p:nvPr/>
        </p:nvSpPr>
        <p:spPr>
          <a:xfrm>
            <a:off x="3313221" y="-26263"/>
            <a:ext cx="7885509" cy="6002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/>
              <a:t>Partners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5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8483-0243-41EF-8734-3998F0F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7DB77-02FC-4D67-B4C0-C9D105D02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B57D4-64C6-4DCF-9790-A3778096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6FCF615-58C3-4975-83F9-CB47B214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ED5684A-2A68-4CAB-A4E4-2BA20954920B}"/>
              </a:ext>
            </a:extLst>
          </p:cNvPr>
          <p:cNvSpPr txBox="1">
            <a:spLocks/>
          </p:cNvSpPr>
          <p:nvPr/>
        </p:nvSpPr>
        <p:spPr>
          <a:xfrm>
            <a:off x="-92195" y="0"/>
            <a:ext cx="653534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sz="3200" dirty="0"/>
              <a:t>Methodology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D5CF96-D776-4C0A-B2C9-66AAC227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72" y="217550"/>
            <a:ext cx="4351734" cy="11198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82186">
              <a:defRPr/>
            </a:pPr>
            <a:r>
              <a:rPr lang="nb-NO" altLang="nb-NO" sz="1055" dirty="0">
                <a:solidFill>
                  <a:srgbClr val="222222"/>
                </a:solidFill>
                <a:cs typeface="Arial" panose="020B0604020202020204" pitchFamily="34" charset="0"/>
              </a:rPr>
              <a:t>Workshop: Towards in Silico-Guided Clinical Trials in Cancer</a:t>
            </a:r>
          </a:p>
          <a:p>
            <a:pPr defTabSz="482186">
              <a:defRPr/>
            </a:pPr>
            <a:r>
              <a:rPr lang="nb-NO" altLang="nb-NO" sz="791" dirty="0">
                <a:latin typeface="Georgia" panose="02040502050405020303" pitchFamily="18" charset="0"/>
              </a:rPr>
              <a:t>May 15th-16th, 2019, at Scandic Holmenkollen Hotel in Oslo, we organise a two-day workshop "Towards in Silico-Guided Clinical Trials in Cancer".</a:t>
            </a:r>
            <a:endParaRPr lang="nb-NO" altLang="nb-NO" sz="527" dirty="0"/>
          </a:p>
          <a:p>
            <a:pPr defTabSz="482186">
              <a:defRPr/>
            </a:pPr>
            <a:r>
              <a:rPr lang="nb-NO" altLang="nb-NO" sz="633" dirty="0">
                <a:cs typeface="Arial" panose="020B0604020202020204" pitchFamily="34" charset="0"/>
              </a:rPr>
              <a:t>Time and place: May 15, 2019 - May 16, 2019</a:t>
            </a:r>
            <a:r>
              <a:rPr lang="nb-NO" altLang="nb-NO" sz="633" dirty="0">
                <a:solidFill>
                  <a:srgbClr val="666666"/>
                </a:solidFill>
                <a:cs typeface="Arial" panose="020B0604020202020204" pitchFamily="34" charset="0"/>
              </a:rPr>
              <a:t>, </a:t>
            </a:r>
            <a:r>
              <a:rPr lang="nb-NO" altLang="nb-NO" sz="633" dirty="0">
                <a:solidFill>
                  <a:srgbClr val="2771BB"/>
                </a:solidFill>
                <a:cs typeface="Arial" panose="020B0604020202020204" pitchFamily="34" charset="0"/>
                <a:hlinkClick r:id="rId2"/>
              </a:rPr>
              <a:t>Scandic Holmenkollen Hotel</a:t>
            </a:r>
            <a:endParaRPr lang="nb-NO" altLang="nb-NO" sz="527" dirty="0"/>
          </a:p>
          <a:p>
            <a:pPr defTabSz="482186">
              <a:defRPr/>
            </a:pPr>
            <a:endParaRPr lang="nb-NO" altLang="nb-NO" sz="738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defTabSz="482186">
              <a:defRPr/>
            </a:pPr>
            <a:r>
              <a:rPr lang="nb-NO" altLang="nb-NO" sz="738" dirty="0">
                <a:solidFill>
                  <a:srgbClr val="222222"/>
                </a:solidFill>
                <a:cs typeface="Arial" panose="020B0604020202020204" pitchFamily="34" charset="0"/>
              </a:rPr>
              <a:t>Novel concepts for personalised cancer medicine</a:t>
            </a:r>
          </a:p>
          <a:p>
            <a:pPr defTabSz="482186">
              <a:defRPr/>
            </a:pPr>
            <a:r>
              <a:rPr lang="nb-NO" altLang="nb-NO" sz="633" dirty="0">
                <a:solidFill>
                  <a:srgbClr val="444444"/>
                </a:solidFill>
                <a:cs typeface="Arial" panose="020B0604020202020204" pitchFamily="34" charset="0"/>
              </a:rPr>
              <a:t>We bring to Oslo experts in fields such as systems medicine, mathematical oncology and bioinformatics to discuss novel clinical trial concepts for personalised cancer medicine.</a:t>
            </a:r>
          </a:p>
          <a:p>
            <a:pPr defTabSz="482186">
              <a:defRPr/>
            </a:pPr>
            <a:r>
              <a:rPr lang="nb-NO" altLang="nb-NO" sz="633" dirty="0">
                <a:solidFill>
                  <a:srgbClr val="444444"/>
                </a:solidFill>
                <a:cs typeface="Arial" panose="020B0604020202020204" pitchFamily="34" charset="0"/>
              </a:rPr>
              <a:t>Please see the </a:t>
            </a:r>
            <a:r>
              <a:rPr lang="nb-NO" altLang="nb-NO" sz="633" u="sng" dirty="0">
                <a:solidFill>
                  <a:srgbClr val="2771BB"/>
                </a:solidFill>
                <a:cs typeface="Arial" panose="020B0604020202020204" pitchFamily="34" charset="0"/>
                <a:hlinkClick r:id="rId3"/>
              </a:rPr>
              <a:t>workshop website</a:t>
            </a:r>
            <a:r>
              <a:rPr lang="nb-NO" altLang="nb-NO" sz="633" dirty="0">
                <a:solidFill>
                  <a:srgbClr val="444444"/>
                </a:solidFill>
                <a:cs typeface="Arial" panose="020B0604020202020204" pitchFamily="34" charset="0"/>
              </a:rPr>
              <a:t> for more information and registration.</a:t>
            </a:r>
          </a:p>
          <a:p>
            <a:pPr defTabSz="482186">
              <a:defRPr/>
            </a:pPr>
            <a:r>
              <a:rPr lang="nb-NO" altLang="nb-NO" sz="633" dirty="0">
                <a:solidFill>
                  <a:srgbClr val="444444"/>
                </a:solidFill>
                <a:cs typeface="Arial" panose="020B0604020202020204" pitchFamily="34" charset="0"/>
              </a:rPr>
              <a:t> </a:t>
            </a:r>
            <a:endParaRPr lang="nb-NO" altLang="nb-NO" sz="949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AA1C9C6E-4E3C-421F-A6BA-EE8CFE3D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29" y="217885"/>
            <a:ext cx="1943100" cy="20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5CBDB80C-1183-4611-877A-C51FCDDD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1608535"/>
            <a:ext cx="44338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>
            <a:extLst>
              <a:ext uri="{FF2B5EF4-FFF2-40B4-BE49-F238E27FC236}">
                <a16:creationId xmlns:a16="http://schemas.microsoft.com/office/drawing/2014/main" id="{5CE04793-1859-480F-971B-87A888F8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4052887"/>
            <a:ext cx="22109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sz="1800"/>
              <a:t>National hurricane center: best hurricane tracking models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3DAE839-3C43-41B6-95AB-FEA56920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7189"/>
            <a:ext cx="1600200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75B523D9-7652-4DC2-9EB5-EAF29B02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80" y="357189"/>
            <a:ext cx="1593056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5AC5EE80-118D-418F-B3C0-D6EDEF36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2" y="357188"/>
            <a:ext cx="1557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3D0E328E-BBE3-42F4-B466-3FC02E29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625329"/>
            <a:ext cx="16144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96ECA5A8-F889-493B-BD00-819A7435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44" y="1938338"/>
            <a:ext cx="13573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9FFF2ADB-2629-42FB-A1BA-FE02589A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48" y="3327797"/>
            <a:ext cx="143589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A44A28-AA33-496C-AEFE-DC2D3660C035}"/>
              </a:ext>
            </a:extLst>
          </p:cNvPr>
          <p:cNvSpPr txBox="1"/>
          <p:nvPr/>
        </p:nvSpPr>
        <p:spPr>
          <a:xfrm>
            <a:off x="5880497" y="844154"/>
            <a:ext cx="1603324" cy="223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65" dirty="0"/>
              <a:t>Alvaro Köhn-Luque</a:t>
            </a:r>
            <a:endParaRPr lang="en-GB" sz="1265" dirty="0"/>
          </a:p>
          <a:p>
            <a:pPr>
              <a:defRPr/>
            </a:pPr>
            <a:r>
              <a:rPr lang="it-IT" sz="1265" dirty="0"/>
              <a:t>Andrea Cremaschi</a:t>
            </a:r>
            <a:endParaRPr lang="en-GB" sz="1265" dirty="0"/>
          </a:p>
          <a:p>
            <a:pPr>
              <a:defRPr/>
            </a:pPr>
            <a:r>
              <a:rPr lang="it-IT" sz="1265" dirty="0"/>
              <a:t>Arnoldo Frigessi</a:t>
            </a:r>
            <a:endParaRPr lang="en-GB" sz="1265" dirty="0"/>
          </a:p>
          <a:p>
            <a:pPr>
              <a:defRPr/>
            </a:pPr>
            <a:r>
              <a:rPr lang="en-GB" sz="1265" dirty="0" err="1"/>
              <a:t>Aslak</a:t>
            </a:r>
            <a:r>
              <a:rPr lang="en-GB" sz="1265" dirty="0"/>
              <a:t> </a:t>
            </a:r>
            <a:r>
              <a:rPr lang="en-GB" sz="1265" dirty="0" err="1"/>
              <a:t>Tveito</a:t>
            </a:r>
            <a:endParaRPr lang="en-GB" sz="1265" dirty="0"/>
          </a:p>
          <a:p>
            <a:pPr>
              <a:defRPr/>
            </a:pPr>
            <a:r>
              <a:rPr lang="en-GB" sz="1265" dirty="0" err="1"/>
              <a:t>Hesso</a:t>
            </a:r>
            <a:r>
              <a:rPr lang="en-GB" sz="1265" dirty="0"/>
              <a:t> Farhan</a:t>
            </a:r>
          </a:p>
          <a:p>
            <a:pPr>
              <a:defRPr/>
            </a:pPr>
            <a:r>
              <a:rPr lang="en-GB" sz="1265" dirty="0" err="1"/>
              <a:t>Jukka</a:t>
            </a:r>
            <a:r>
              <a:rPr lang="en-GB" sz="1265" dirty="0"/>
              <a:t> </a:t>
            </a:r>
            <a:r>
              <a:rPr lang="en-GB" sz="1265" dirty="0" err="1"/>
              <a:t>Corander</a:t>
            </a:r>
            <a:endParaRPr lang="en-GB" sz="1265" dirty="0"/>
          </a:p>
          <a:p>
            <a:pPr>
              <a:defRPr/>
            </a:pPr>
            <a:r>
              <a:rPr lang="fr-FR" sz="1265" dirty="0"/>
              <a:t>Manuela </a:t>
            </a:r>
            <a:r>
              <a:rPr lang="fr-FR" sz="1265" dirty="0" err="1"/>
              <a:t>Zucknick</a:t>
            </a:r>
            <a:endParaRPr lang="en-GB" sz="1265" dirty="0"/>
          </a:p>
          <a:p>
            <a:pPr>
              <a:defRPr/>
            </a:pPr>
            <a:r>
              <a:rPr lang="fr-FR" sz="1265" dirty="0"/>
              <a:t>Marie </a:t>
            </a:r>
            <a:r>
              <a:rPr lang="fr-FR" sz="1265" dirty="0" err="1"/>
              <a:t>E.Rogne</a:t>
            </a:r>
            <a:r>
              <a:rPr lang="fr-FR" sz="1265" dirty="0" err="1">
                <a:hlinkClick r:id="rId8"/>
              </a:rPr>
              <a:t>s</a:t>
            </a:r>
            <a:endParaRPr lang="en-GB" sz="1265" dirty="0"/>
          </a:p>
          <a:p>
            <a:pPr>
              <a:defRPr/>
            </a:pPr>
            <a:r>
              <a:rPr lang="fr-FR" sz="1265" dirty="0"/>
              <a:t>Riccardo De Bin</a:t>
            </a:r>
            <a:endParaRPr lang="en-GB" sz="1265" dirty="0"/>
          </a:p>
          <a:p>
            <a:pPr>
              <a:defRPr/>
            </a:pPr>
            <a:r>
              <a:rPr lang="fr-FR" sz="1265" dirty="0"/>
              <a:t>Richard Xiaoran Lai</a:t>
            </a:r>
            <a:endParaRPr lang="en-GB" sz="1265" dirty="0"/>
          </a:p>
          <a:p>
            <a:pPr>
              <a:defRPr/>
            </a:pPr>
            <a:r>
              <a:rPr lang="fr-FR" sz="1265" dirty="0" err="1"/>
              <a:t>Valeriya</a:t>
            </a:r>
            <a:r>
              <a:rPr lang="fr-FR" sz="1265" dirty="0"/>
              <a:t> </a:t>
            </a:r>
            <a:r>
              <a:rPr lang="fr-FR" sz="1265" dirty="0" err="1"/>
              <a:t>Naumova</a:t>
            </a:r>
            <a:endParaRPr lang="en-GB" sz="126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1FD01-6328-484E-A6E3-E041897D5AD7}"/>
              </a:ext>
            </a:extLst>
          </p:cNvPr>
          <p:cNvSpPr/>
          <p:nvPr/>
        </p:nvSpPr>
        <p:spPr>
          <a:xfrm>
            <a:off x="1494235" y="844154"/>
            <a:ext cx="1714500" cy="1455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65" dirty="0" err="1"/>
              <a:t>Åslaug</a:t>
            </a:r>
            <a:r>
              <a:rPr lang="en-GB" sz="1265" dirty="0"/>
              <a:t> </a:t>
            </a:r>
            <a:r>
              <a:rPr lang="en-GB" sz="1265" dirty="0" err="1"/>
              <a:t>Helland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Fredrik </a:t>
            </a:r>
            <a:r>
              <a:rPr lang="en-GB" sz="1265" dirty="0" err="1"/>
              <a:t>Schjesvold</a:t>
            </a:r>
            <a:endParaRPr lang="en-GB" sz="1265" dirty="0"/>
          </a:p>
          <a:p>
            <a:pPr>
              <a:defRPr/>
            </a:pPr>
            <a:r>
              <a:rPr lang="en-GB" sz="1265" dirty="0" err="1"/>
              <a:t>Geir</a:t>
            </a:r>
            <a:r>
              <a:rPr lang="en-GB" sz="1265" dirty="0"/>
              <a:t> E. </a:t>
            </a:r>
            <a:r>
              <a:rPr lang="en-GB" sz="1265" dirty="0" err="1"/>
              <a:t>Tjønnfjord</a:t>
            </a:r>
            <a:endParaRPr lang="en-GB" sz="1265" dirty="0"/>
          </a:p>
          <a:p>
            <a:pPr>
              <a:defRPr/>
            </a:pPr>
            <a:r>
              <a:rPr lang="en-GB" sz="1265" dirty="0" err="1"/>
              <a:t>Hege</a:t>
            </a:r>
            <a:r>
              <a:rPr lang="en-GB" sz="1265" dirty="0"/>
              <a:t> </a:t>
            </a:r>
            <a:r>
              <a:rPr lang="en-GB" sz="1265" dirty="0" err="1"/>
              <a:t>Russnes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Jurgen Geisler</a:t>
            </a:r>
          </a:p>
          <a:p>
            <a:pPr>
              <a:defRPr/>
            </a:pPr>
            <a:r>
              <a:rPr lang="en-GB" sz="1265" dirty="0"/>
              <a:t>Odd T. </a:t>
            </a:r>
            <a:r>
              <a:rPr lang="en-GB" sz="1265" dirty="0" err="1"/>
              <a:t>Brustugun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Olav </a:t>
            </a:r>
            <a:r>
              <a:rPr lang="en-GB" sz="1265" dirty="0" err="1"/>
              <a:t>Engebråten</a:t>
            </a:r>
            <a:endParaRPr lang="en-GB" sz="1265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ABA8F-63FC-4129-9741-3C9E381DDA3D}"/>
              </a:ext>
            </a:extLst>
          </p:cNvPr>
          <p:cNvSpPr/>
          <p:nvPr/>
        </p:nvSpPr>
        <p:spPr>
          <a:xfrm>
            <a:off x="3330178" y="844154"/>
            <a:ext cx="1984772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n-NO" sz="1265" dirty="0"/>
              <a:t>Eivind Hovig</a:t>
            </a:r>
          </a:p>
          <a:p>
            <a:pPr>
              <a:defRPr/>
            </a:pPr>
            <a:r>
              <a:rPr lang="en-GB" sz="1265" dirty="0"/>
              <a:t>Thomas Fleischer</a:t>
            </a:r>
          </a:p>
          <a:p>
            <a:pPr>
              <a:defRPr/>
            </a:pPr>
            <a:r>
              <a:rPr lang="en-GB" sz="1265" dirty="0" err="1"/>
              <a:t>Vessela</a:t>
            </a:r>
            <a:r>
              <a:rPr lang="en-GB" sz="1265" dirty="0"/>
              <a:t> Kristensen</a:t>
            </a:r>
          </a:p>
          <a:p>
            <a:pPr>
              <a:defRPr/>
            </a:pPr>
            <a:r>
              <a:rPr lang="en-GB" sz="1265" dirty="0"/>
              <a:t>Torben </a:t>
            </a:r>
            <a:r>
              <a:rPr lang="en-GB" sz="1265" dirty="0" err="1"/>
              <a:t>Luders</a:t>
            </a:r>
            <a:endParaRPr lang="en-GB" sz="1265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A0C33-8B07-4038-9296-672B4692B1A2}"/>
              </a:ext>
            </a:extLst>
          </p:cNvPr>
          <p:cNvSpPr/>
          <p:nvPr/>
        </p:nvSpPr>
        <p:spPr>
          <a:xfrm>
            <a:off x="1656160" y="3274219"/>
            <a:ext cx="1619250" cy="10656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65" dirty="0"/>
              <a:t>Andrea </a:t>
            </a:r>
            <a:r>
              <a:rPr lang="en-GB" sz="1265" dirty="0" err="1"/>
              <a:t>Cremaschi</a:t>
            </a:r>
            <a:endParaRPr lang="en-GB" sz="1265" dirty="0"/>
          </a:p>
          <a:p>
            <a:pPr>
              <a:defRPr/>
            </a:pPr>
            <a:r>
              <a:rPr lang="nn-NO" sz="1265" dirty="0"/>
              <a:t>Arnoldo Frigessi</a:t>
            </a:r>
            <a:endParaRPr lang="en-GB" sz="1265" dirty="0"/>
          </a:p>
          <a:p>
            <a:pPr>
              <a:defRPr/>
            </a:pPr>
            <a:r>
              <a:rPr lang="nn-NO" sz="1265" dirty="0"/>
              <a:t>Eivind Hovig</a:t>
            </a:r>
            <a:endParaRPr lang="en-GB" sz="1265" dirty="0"/>
          </a:p>
          <a:p>
            <a:pPr>
              <a:defRPr/>
            </a:pPr>
            <a:r>
              <a:rPr lang="nn-NO" sz="1265" dirty="0"/>
              <a:t>Kjetil Tasken</a:t>
            </a:r>
            <a:endParaRPr lang="en-GB" sz="1265" dirty="0"/>
          </a:p>
          <a:p>
            <a:pPr>
              <a:defRPr/>
            </a:pPr>
            <a:r>
              <a:rPr lang="fr-FR" sz="1265" dirty="0"/>
              <a:t>Manuela </a:t>
            </a:r>
            <a:r>
              <a:rPr lang="fr-FR" sz="1265" dirty="0" err="1"/>
              <a:t>Zucknick</a:t>
            </a:r>
            <a:endParaRPr lang="en-GB" sz="126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75E7D-21C4-41D8-B8C6-B5E44361047A}"/>
              </a:ext>
            </a:extLst>
          </p:cNvPr>
          <p:cNvSpPr/>
          <p:nvPr/>
        </p:nvSpPr>
        <p:spPr>
          <a:xfrm>
            <a:off x="3343275" y="2590800"/>
            <a:ext cx="1768079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n-NO" sz="1265" dirty="0" err="1"/>
              <a:t>Camila</a:t>
            </a:r>
            <a:r>
              <a:rPr lang="nn-NO" sz="1265" dirty="0"/>
              <a:t> V </a:t>
            </a:r>
            <a:r>
              <a:rPr lang="nn-NO" sz="1265" dirty="0" err="1"/>
              <a:t>Esguerra</a:t>
            </a:r>
            <a:endParaRPr lang="en-GB" sz="1265" dirty="0"/>
          </a:p>
          <a:p>
            <a:pPr>
              <a:defRPr/>
            </a:pPr>
            <a:r>
              <a:rPr lang="nn-NO" sz="1265" dirty="0"/>
              <a:t>Gunhild </a:t>
            </a:r>
            <a:r>
              <a:rPr lang="nn-NO" sz="1265" dirty="0" err="1"/>
              <a:t>Mælandsmo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Judith </a:t>
            </a:r>
            <a:r>
              <a:rPr lang="en-GB" sz="1265" dirty="0" err="1"/>
              <a:t>Staerk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Olav </a:t>
            </a:r>
            <a:r>
              <a:rPr lang="en-GB" sz="1265" dirty="0" err="1"/>
              <a:t>Engebråten</a:t>
            </a:r>
            <a:endParaRPr lang="en-GB" sz="126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6E134-5471-4029-BB29-6A049E17A36E}"/>
              </a:ext>
            </a:extLst>
          </p:cNvPr>
          <p:cNvSpPr/>
          <p:nvPr/>
        </p:nvSpPr>
        <p:spPr>
          <a:xfrm>
            <a:off x="5975749" y="4076701"/>
            <a:ext cx="162044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65" dirty="0"/>
              <a:t>Anna </a:t>
            </a:r>
            <a:r>
              <a:rPr lang="en-GB" sz="1265" dirty="0" err="1"/>
              <a:t>Smajdor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Anne </a:t>
            </a:r>
            <a:r>
              <a:rPr lang="en-GB" sz="1265" dirty="0" err="1"/>
              <a:t>Kjersti</a:t>
            </a:r>
            <a:r>
              <a:rPr lang="en-GB" sz="1265" dirty="0"/>
              <a:t> </a:t>
            </a:r>
            <a:r>
              <a:rPr lang="en-GB" sz="1265" dirty="0" err="1"/>
              <a:t>Befring</a:t>
            </a:r>
            <a:endParaRPr lang="en-GB" sz="12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6264E-C080-4F4F-8850-2BB1099943AC}"/>
              </a:ext>
            </a:extLst>
          </p:cNvPr>
          <p:cNvSpPr txBox="1"/>
          <p:nvPr/>
        </p:nvSpPr>
        <p:spPr>
          <a:xfrm>
            <a:off x="3628129" y="3703380"/>
            <a:ext cx="758541" cy="28700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nb-NO" sz="1265" dirty="0" err="1"/>
              <a:t>Imaging</a:t>
            </a:r>
            <a:endParaRPr lang="en-GB" sz="1265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A2D64-94C8-4335-8DE7-B49B23CE125D}"/>
              </a:ext>
            </a:extLst>
          </p:cNvPr>
          <p:cNvSpPr/>
          <p:nvPr/>
        </p:nvSpPr>
        <p:spPr>
          <a:xfrm>
            <a:off x="3450614" y="4034372"/>
            <a:ext cx="1768079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65" dirty="0"/>
              <a:t>Eirik </a:t>
            </a:r>
            <a:r>
              <a:rPr lang="en-GB" sz="1265" dirty="0" err="1"/>
              <a:t>Malinen</a:t>
            </a:r>
            <a:endParaRPr lang="en-GB" sz="1265" dirty="0"/>
          </a:p>
          <a:p>
            <a:pPr>
              <a:defRPr/>
            </a:pPr>
            <a:r>
              <a:rPr lang="en-GB" sz="1265" dirty="0"/>
              <a:t>Therese </a:t>
            </a:r>
            <a:r>
              <a:rPr lang="en-GB" sz="1265" dirty="0" err="1"/>
              <a:t>Seierstad</a:t>
            </a:r>
            <a:endParaRPr lang="en-GB" sz="126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D9A42-FD2F-4786-83A1-C087416B34BA}"/>
              </a:ext>
            </a:extLst>
          </p:cNvPr>
          <p:cNvSpPr/>
          <p:nvPr/>
        </p:nvSpPr>
        <p:spPr>
          <a:xfrm>
            <a:off x="1654970" y="4300537"/>
            <a:ext cx="1511952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65" dirty="0"/>
              <a:t>Sigrid S. </a:t>
            </a:r>
            <a:r>
              <a:rPr lang="en-GB" sz="1265" dirty="0" err="1"/>
              <a:t>Skånland</a:t>
            </a:r>
            <a:endParaRPr lang="en-GB" sz="126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42B1E8-F44A-4790-8A93-3AEB2D867CA2}"/>
              </a:ext>
            </a:extLst>
          </p:cNvPr>
          <p:cNvSpPr/>
          <p:nvPr/>
        </p:nvSpPr>
        <p:spPr>
          <a:xfrm>
            <a:off x="1728789" y="4516042"/>
            <a:ext cx="1074333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65" dirty="0" err="1"/>
              <a:t>Govinda</a:t>
            </a:r>
            <a:r>
              <a:rPr lang="en-GB" sz="1265" dirty="0"/>
              <a:t> Raj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CF393-F4E6-47CB-9DEF-83C682E7B8DD}"/>
              </a:ext>
            </a:extLst>
          </p:cNvPr>
          <p:cNvSpPr/>
          <p:nvPr/>
        </p:nvSpPr>
        <p:spPr>
          <a:xfrm>
            <a:off x="1726407" y="4731544"/>
            <a:ext cx="1033040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65" dirty="0"/>
              <a:t>Dong Wang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397AED-5865-4546-8C31-FFCDC1A88E40}"/>
              </a:ext>
            </a:extLst>
          </p:cNvPr>
          <p:cNvSpPr/>
          <p:nvPr/>
        </p:nvSpPr>
        <p:spPr>
          <a:xfrm>
            <a:off x="3343276" y="3419475"/>
            <a:ext cx="1328249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65" dirty="0"/>
              <a:t>Theresa Ahrens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62E676-3F42-47CC-9F50-5C47A1D34F4D}"/>
              </a:ext>
            </a:extLst>
          </p:cNvPr>
          <p:cNvSpPr/>
          <p:nvPr/>
        </p:nvSpPr>
        <p:spPr>
          <a:xfrm>
            <a:off x="3450614" y="4414870"/>
            <a:ext cx="1048685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65" dirty="0"/>
              <a:t>Oliver </a:t>
            </a:r>
            <a:r>
              <a:rPr lang="en-GB" sz="1265" dirty="0" err="1"/>
              <a:t>Geier</a:t>
            </a:r>
            <a:endParaRPr lang="en-GB" sz="1265" dirty="0"/>
          </a:p>
        </p:txBody>
      </p:sp>
      <p:sp>
        <p:nvSpPr>
          <p:cNvPr id="23573" name="TextBox 20">
            <a:extLst>
              <a:ext uri="{FF2B5EF4-FFF2-40B4-BE49-F238E27FC236}">
                <a16:creationId xmlns:a16="http://schemas.microsoft.com/office/drawing/2014/main" id="{81324D2E-1B26-4FA8-B031-8F8FA7A5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44" y="4679158"/>
            <a:ext cx="573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sz="1800" dirty="0"/>
              <a:t>Convergence miljeu PERCATHE, UiO Life Science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535C3F-D2F6-4A1B-A920-BBCF3649B648}"/>
              </a:ext>
            </a:extLst>
          </p:cNvPr>
          <p:cNvSpPr txBox="1">
            <a:spLocks/>
          </p:cNvSpPr>
          <p:nvPr/>
        </p:nvSpPr>
        <p:spPr>
          <a:xfrm>
            <a:off x="7740" y="-88715"/>
            <a:ext cx="653534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sz="3200"/>
              <a:t>Innovation and impact</a:t>
            </a:r>
            <a:endParaRPr lang="nb-NO" altLang="nb-NO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2ADA638-EC47-4E25-8DFF-6E03F718DF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/>
          <a:stretch/>
        </p:blipFill>
        <p:spPr bwMode="auto">
          <a:xfrm>
            <a:off x="5913912" y="-478"/>
            <a:ext cx="6278088" cy="385996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BCF0A1-CDD6-40E1-981F-ED5C94FE2DF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r="2" b="11172"/>
          <a:stretch/>
        </p:blipFill>
        <p:spPr>
          <a:xfrm>
            <a:off x="6234545" y="3859482"/>
            <a:ext cx="5957455" cy="2998518"/>
          </a:xfrm>
          <a:prstGeom prst="rect">
            <a:avLst/>
          </a:prstGeom>
        </p:spPr>
      </p:pic>
      <p:sp>
        <p:nvSpPr>
          <p:cNvPr id="24" name="Freeform 3">
            <a:extLst>
              <a:ext uri="{FF2B5EF4-FFF2-40B4-BE49-F238E27FC236}">
                <a16:creationId xmlns:a16="http://schemas.microsoft.com/office/drawing/2014/main" id="{F66B922D-3D0F-464D-95C5-83167F875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475A2139-2E37-4B96-B0A6-55992D9D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A5FEA56-51DD-495E-9359-E13A909E544B}"/>
              </a:ext>
            </a:extLst>
          </p:cNvPr>
          <p:cNvSpPr txBox="1">
            <a:spLocks/>
          </p:cNvSpPr>
          <p:nvPr/>
        </p:nvSpPr>
        <p:spPr>
          <a:xfrm>
            <a:off x="375703" y="1674049"/>
            <a:ext cx="4948428" cy="2651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400" dirty="0">
                <a:solidFill>
                  <a:schemeClr val="accent2"/>
                </a:solidFill>
              </a:rPr>
              <a:t>The Genetics and Genomics of Cancer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1BEB6B5-4D3F-49EF-BF9A-32C7917EA217}"/>
              </a:ext>
            </a:extLst>
          </p:cNvPr>
          <p:cNvSpPr txBox="1">
            <a:spLocks/>
          </p:cNvSpPr>
          <p:nvPr/>
        </p:nvSpPr>
        <p:spPr>
          <a:xfrm>
            <a:off x="566974" y="144398"/>
            <a:ext cx="4167376" cy="11555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/>
              <a:t>Oslo, January 27-28, 2020</a:t>
            </a:r>
          </a:p>
          <a:p>
            <a:r>
              <a:rPr lang="nb-NO" sz="2000"/>
              <a:t>Holmenkollen Scandic Hotel</a:t>
            </a:r>
            <a:endParaRPr lang="nb-NO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E3564B-E8C0-40F4-825B-A8ED302E31CB}"/>
              </a:ext>
            </a:extLst>
          </p:cNvPr>
          <p:cNvSpPr/>
          <p:nvPr/>
        </p:nvSpPr>
        <p:spPr>
          <a:xfrm>
            <a:off x="566974" y="3716236"/>
            <a:ext cx="6278087" cy="2715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Genome-wide association studies of breast cancer risk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Target gene prediction, drug repositioning and CRISPR screens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Gene-gene and gene-environment interactions in breast cancer susceptibility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Risk factors and survival and risk of contralateral breast cancer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Single cell transcriptomics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Cell type specific epigenetics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 resolution Proteomics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Therapeutic targets from organoid explant cultures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Genomic based therapeutic strategies</a:t>
            </a:r>
            <a:endParaRPr lang="nb-NO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00" y="2715459"/>
            <a:ext cx="8164801" cy="579328"/>
          </a:xfrm>
        </p:spPr>
        <p:txBody>
          <a:bodyPr>
            <a:noAutofit/>
          </a:bodyPr>
          <a:lstStyle/>
          <a:p>
            <a:br>
              <a:rPr lang="en-US" altLang="nb-NO" sz="2000" dirty="0"/>
            </a:br>
            <a:br>
              <a:rPr lang="en-US" altLang="nb-NO" sz="2000" dirty="0"/>
            </a:br>
            <a:r>
              <a:rPr lang="en-US" sz="2000" dirty="0"/>
              <a:t>DG RTD Unit (E2-Comabating Diseases) SC1-BHC-01-2019: 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altLang="nb-NO" sz="2000" b="1" dirty="0"/>
              <a:t>Predicting comorbid cardiovascular disease in individuals with mental disorder by decoding disease mechanisms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134" y="3546837"/>
            <a:ext cx="5166713" cy="683535"/>
          </a:xfrm>
        </p:spPr>
        <p:txBody>
          <a:bodyPr>
            <a:noAutofit/>
          </a:bodyPr>
          <a:lstStyle/>
          <a:p>
            <a:r>
              <a:rPr lang="nb-NO" altLang="nb-NO" sz="1400" dirty="0"/>
              <a:t>Ole A. Andreassen</a:t>
            </a:r>
            <a:br>
              <a:rPr lang="nb-NO" altLang="nb-NO" sz="1400" dirty="0"/>
            </a:br>
            <a:r>
              <a:rPr lang="nb-NO" altLang="nb-NO" sz="1400" dirty="0" err="1"/>
              <a:t>CoE</a:t>
            </a:r>
            <a:r>
              <a:rPr lang="nb-NO" altLang="nb-NO" sz="1400" dirty="0"/>
              <a:t> NORMENT</a:t>
            </a:r>
            <a:br>
              <a:rPr lang="nb-NO" altLang="nb-NO" sz="1400" dirty="0"/>
            </a:br>
            <a:r>
              <a:rPr lang="en-US" altLang="nb-NO" sz="1400" dirty="0"/>
              <a:t>Division of Mental Health and Addiction, Oslo University Hospital Institute of Clinical Medicine, University of Oslo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9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5600" y="208360"/>
            <a:ext cx="8856000" cy="857250"/>
          </a:xfrm>
        </p:spPr>
        <p:txBody>
          <a:bodyPr>
            <a:noAutofit/>
          </a:bodyPr>
          <a:lstStyle/>
          <a:p>
            <a:r>
              <a:rPr lang="en-US" altLang="nb-NO" sz="2000" b="1" dirty="0" err="1"/>
              <a:t>CoMorMent</a:t>
            </a:r>
            <a:r>
              <a:rPr lang="en-US" altLang="nb-NO" sz="2000" b="1" dirty="0"/>
              <a:t>:  Predicting comorbid cardiovascular disease in individuals with mental disorder by decoding disease mechanisms</a:t>
            </a:r>
            <a:endParaRPr lang="nb-NO" altLang="nb-NO" sz="2000" b="1" dirty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-1"/>
          <a:stretch/>
        </p:blipFill>
        <p:spPr bwMode="auto">
          <a:xfrm>
            <a:off x="1617184" y="1391940"/>
            <a:ext cx="5068725" cy="2809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80373" y="150231"/>
            <a:ext cx="6535340" cy="857250"/>
          </a:xfrm>
        </p:spPr>
        <p:txBody>
          <a:bodyPr>
            <a:normAutofit/>
          </a:bodyPr>
          <a:lstStyle/>
          <a:p>
            <a:r>
              <a:rPr lang="nb-NO" altLang="nb-NO" sz="3200" dirty="0" err="1"/>
              <a:t>Objectives</a:t>
            </a:r>
            <a:endParaRPr lang="nb-NO" altLang="nb-NO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73377" y="914400"/>
            <a:ext cx="8578392" cy="30861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800" b="1" i="1" dirty="0"/>
              <a:t>To identify genetic variants associated with different trajectories of the co-morbidity of CVD and mental disorders comorbidity. (Discovery). </a:t>
            </a:r>
          </a:p>
          <a:p>
            <a:pPr marL="342900" indent="-342900">
              <a:buAutoNum type="arabicPeriod"/>
            </a:pPr>
            <a:r>
              <a:rPr lang="en-US" sz="1800" b="1" i="1" dirty="0"/>
              <a:t>To identify genetic variants associated with lifestyle and </a:t>
            </a:r>
            <a:r>
              <a:rPr lang="en-US" sz="1800" b="1" i="1" dirty="0" err="1"/>
              <a:t>behavioural</a:t>
            </a:r>
            <a:r>
              <a:rPr lang="en-US" sz="1800" b="1" i="1" dirty="0"/>
              <a:t> factors and determine their correlation with CVD and mental disorders comorbidity, and role of non-inherited factors (Nature and Nurture).</a:t>
            </a:r>
            <a:endParaRPr lang="en-US" sz="1800" i="1" dirty="0"/>
          </a:p>
          <a:p>
            <a:pPr marL="342900" indent="-342900">
              <a:buAutoNum type="arabicPeriod"/>
            </a:pPr>
            <a:r>
              <a:rPr lang="en-US" sz="1800" b="1" i="1" dirty="0"/>
              <a:t>To identify the causative mechanisms of the gene variants and develop prediction tools for targeted prevention in a personalized medicine framework (Validation and Biomarkers). </a:t>
            </a:r>
            <a:endParaRPr lang="nb-NO" altLang="nb-NO" sz="1200" dirty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Partners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57216"/>
              </p:ext>
            </p:extLst>
          </p:nvPr>
        </p:nvGraphicFramePr>
        <p:xfrm>
          <a:off x="2510658" y="1065930"/>
          <a:ext cx="3286124" cy="2556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74">
                  <a:extLst>
                    <a:ext uri="{9D8B030D-6E8A-4147-A177-3AD203B41FA5}">
                      <a16:colId xmlns:a16="http://schemas.microsoft.com/office/drawing/2014/main" val="50385324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16098100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677417815"/>
                    </a:ext>
                  </a:extLst>
                </a:gridCol>
              </a:tblGrid>
              <a:tr h="275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Participant organisation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Country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17547"/>
                  </a:ext>
                </a:extLst>
              </a:tr>
              <a:tr h="2735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(Co)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University of Oslo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Norway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398606"/>
                  </a:ext>
                </a:extLst>
              </a:tr>
              <a:tr h="275629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Karolinska</a:t>
                      </a:r>
                      <a:r>
                        <a:rPr lang="en-GB" sz="1200" dirty="0">
                          <a:effectLst/>
                        </a:rPr>
                        <a:t> Institute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Sweden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742437"/>
                  </a:ext>
                </a:extLst>
              </a:tr>
              <a:tr h="275629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Region </a:t>
                      </a:r>
                      <a:r>
                        <a:rPr lang="en-GB" sz="1200" dirty="0" err="1">
                          <a:effectLst/>
                        </a:rPr>
                        <a:t>Hovedstaden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Denmark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997946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deCODE</a:t>
                      </a:r>
                      <a:r>
                        <a:rPr lang="en-GB" sz="1200" dirty="0">
                          <a:effectLst/>
                        </a:rPr>
                        <a:t> Genetics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Iceland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92114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University of Tartu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Estonia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04103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University of Edinburgh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580653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AMRA Medical AB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Sweden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139719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HealthLytix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USA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8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80373" y="141685"/>
            <a:ext cx="6535340" cy="857250"/>
          </a:xfrm>
        </p:spPr>
        <p:txBody>
          <a:bodyPr>
            <a:normAutofit/>
          </a:bodyPr>
          <a:lstStyle/>
          <a:p>
            <a:r>
              <a:rPr lang="nb-NO" altLang="nb-NO" sz="3200" dirty="0" err="1"/>
              <a:t>Methodology</a:t>
            </a:r>
            <a:endParaRPr lang="nb-NO" altLang="nb-NO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1977" y="1152525"/>
            <a:ext cx="4327198" cy="30861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800" b="1" i="1" dirty="0"/>
              <a:t>Existing comorbidity cohorts 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both genotypic and registry-based data – lifespan comorbidities (1.8 mill)</a:t>
            </a:r>
          </a:p>
          <a:p>
            <a:pPr marL="0" indent="0">
              <a:buNone/>
            </a:pPr>
            <a:r>
              <a:rPr lang="en-US" altLang="nb-NO" sz="1800" b="1" i="1" dirty="0"/>
              <a:t>2. </a:t>
            </a:r>
            <a:r>
              <a:rPr lang="nb-NO" altLang="nb-NO" sz="1800" b="1" i="1" dirty="0" err="1"/>
              <a:t>Novel</a:t>
            </a:r>
            <a:r>
              <a:rPr lang="nb-NO" altLang="nb-NO" sz="1800" b="1" i="1" dirty="0"/>
              <a:t> </a:t>
            </a:r>
            <a:r>
              <a:rPr lang="nb-NO" altLang="nb-NO" sz="1800" b="1" i="1" dirty="0" err="1"/>
              <a:t>analytical</a:t>
            </a:r>
            <a:r>
              <a:rPr lang="nb-NO" altLang="nb-NO" sz="1800" b="1" i="1" dirty="0"/>
              <a:t> </a:t>
            </a:r>
            <a:r>
              <a:rPr lang="nb-NO" altLang="nb-NO" sz="1800" b="1" i="1" dirty="0" err="1"/>
              <a:t>big</a:t>
            </a:r>
            <a:r>
              <a:rPr lang="nb-NO" altLang="nb-NO" sz="1800" b="1" i="1" dirty="0"/>
              <a:t> data </a:t>
            </a:r>
            <a:r>
              <a:rPr lang="nb-NO" altLang="nb-NO" sz="1800" b="1" i="1" dirty="0" err="1"/>
              <a:t>tools</a:t>
            </a:r>
            <a:r>
              <a:rPr lang="nb-NO" altLang="nb-NO" sz="1800" b="1" i="1" dirty="0"/>
              <a:t>, </a:t>
            </a:r>
          </a:p>
          <a:p>
            <a:pPr marL="0" indent="0">
              <a:buNone/>
            </a:pPr>
            <a:r>
              <a:rPr lang="nb-NO" altLang="nb-NO" sz="1800" i="1" dirty="0"/>
              <a:t>gene </a:t>
            </a:r>
            <a:r>
              <a:rPr lang="nb-NO" altLang="nb-NO" sz="1800" i="1" dirty="0" err="1"/>
              <a:t>discoveries</a:t>
            </a:r>
            <a:r>
              <a:rPr lang="nb-NO" altLang="nb-NO" sz="1800" i="1" dirty="0"/>
              <a:t>, </a:t>
            </a:r>
            <a:r>
              <a:rPr lang="nb-NO" altLang="nb-NO" sz="1800" i="1" dirty="0" err="1"/>
              <a:t>prediction</a:t>
            </a:r>
            <a:r>
              <a:rPr lang="nb-NO" altLang="nb-NO" sz="1800" i="1" dirty="0"/>
              <a:t>, nature vs. </a:t>
            </a:r>
            <a:r>
              <a:rPr lang="nb-NO" altLang="nb-NO" sz="1800" i="1" dirty="0" err="1"/>
              <a:t>Nurture</a:t>
            </a:r>
            <a:endParaRPr lang="nb-NO" altLang="nb-NO" sz="1800" i="1" dirty="0"/>
          </a:p>
          <a:p>
            <a:pPr marL="0" indent="0">
              <a:buNone/>
            </a:pPr>
            <a:r>
              <a:rPr lang="nb-NO" altLang="nb-NO" sz="1800" b="1" i="1" dirty="0"/>
              <a:t>3. </a:t>
            </a:r>
            <a:r>
              <a:rPr lang="nb-NO" altLang="nb-NO" sz="1800" b="1" i="1" dirty="0" err="1"/>
              <a:t>Functional</a:t>
            </a:r>
            <a:r>
              <a:rPr lang="nb-NO" altLang="nb-NO" sz="1800" b="1" i="1" dirty="0"/>
              <a:t> </a:t>
            </a:r>
            <a:r>
              <a:rPr lang="nb-NO" altLang="nb-NO" sz="1800" b="1" i="1" dirty="0" err="1"/>
              <a:t>mapping</a:t>
            </a:r>
            <a:r>
              <a:rPr lang="nb-NO" altLang="nb-NO" sz="1800" b="1" i="1" dirty="0"/>
              <a:t> </a:t>
            </a:r>
          </a:p>
          <a:p>
            <a:pPr marL="0" indent="0">
              <a:buNone/>
            </a:pPr>
            <a:r>
              <a:rPr lang="nb-NO" altLang="nb-NO" sz="1800" i="1" dirty="0"/>
              <a:t>MRI </a:t>
            </a:r>
            <a:r>
              <a:rPr lang="nb-NO" altLang="nb-NO" sz="1800" i="1" dirty="0" err="1"/>
              <a:t>brain</a:t>
            </a:r>
            <a:r>
              <a:rPr lang="nb-NO" altLang="nb-NO" sz="1800" i="1" dirty="0"/>
              <a:t> – body MRI, </a:t>
            </a:r>
            <a:r>
              <a:rPr lang="nb-NO" altLang="nb-NO" sz="1800" i="1" dirty="0" err="1"/>
              <a:t>functional</a:t>
            </a:r>
            <a:r>
              <a:rPr lang="nb-NO" altLang="nb-NO" sz="1800" i="1" dirty="0"/>
              <a:t> </a:t>
            </a:r>
            <a:r>
              <a:rPr lang="nb-NO" altLang="nb-NO" sz="1800" i="1" dirty="0" err="1"/>
              <a:t>read</a:t>
            </a:r>
            <a:r>
              <a:rPr lang="nb-NO" altLang="nb-NO" sz="1800" i="1" dirty="0"/>
              <a:t> </a:t>
            </a:r>
            <a:r>
              <a:rPr lang="nb-NO" altLang="nb-NO" sz="1800" i="1" dirty="0" err="1"/>
              <a:t>out</a:t>
            </a:r>
            <a:r>
              <a:rPr lang="nb-NO" altLang="nb-NO" sz="1800" i="1" dirty="0"/>
              <a:t>, </a:t>
            </a:r>
            <a:r>
              <a:rPr lang="nb-NO" altLang="nb-NO" sz="1800" i="1" dirty="0" err="1"/>
              <a:t>repositories</a:t>
            </a:r>
            <a:endParaRPr lang="nb-NO" altLang="nb-NO" sz="1800" i="1" dirty="0"/>
          </a:p>
          <a:p>
            <a:pPr marL="228600" indent="-228600">
              <a:buAutoNum type="arabicPeriod"/>
            </a:pPr>
            <a:endParaRPr lang="nb-NO" altLang="nb-NO" sz="1200" dirty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Macintosh HD:Users:idaeson:Downloads:image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50" y="932497"/>
            <a:ext cx="3413125" cy="333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4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80373" y="141685"/>
            <a:ext cx="6535340" cy="857250"/>
          </a:xfrm>
        </p:spPr>
        <p:txBody>
          <a:bodyPr>
            <a:normAutofit/>
          </a:bodyPr>
          <a:lstStyle/>
          <a:p>
            <a:r>
              <a:rPr lang="nb-NO" altLang="nb-NO" sz="3200" dirty="0" err="1"/>
              <a:t>Innovation</a:t>
            </a:r>
            <a:r>
              <a:rPr lang="nb-NO" altLang="nb-NO" sz="3200" dirty="0"/>
              <a:t> and </a:t>
            </a:r>
            <a:r>
              <a:rPr lang="nb-NO" altLang="nb-NO" sz="3200" dirty="0" err="1"/>
              <a:t>impact</a:t>
            </a:r>
            <a:endParaRPr lang="nb-NO" altLang="nb-NO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73377" y="914400"/>
            <a:ext cx="8578392" cy="30861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800" b="1" i="1" dirty="0"/>
              <a:t>Impact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Enable prevention-through prediction and stratification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Tools for early diagnosis at preclinical stage, biomarkers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Improved management and therapy development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Better prognosis – treatment and outcome</a:t>
            </a:r>
          </a:p>
          <a:p>
            <a:pPr marL="342900" indent="-342900">
              <a:buAutoNum type="arabicPeriod"/>
            </a:pPr>
            <a:r>
              <a:rPr lang="en-US" sz="1800" b="1" i="1" dirty="0"/>
              <a:t>Innovation 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Novel biomarkers (gene </a:t>
            </a:r>
            <a:r>
              <a:rPr lang="en-US" sz="1800" i="1"/>
              <a:t>variants)</a:t>
            </a:r>
            <a:endParaRPr lang="en-US" sz="1800" i="1" dirty="0"/>
          </a:p>
          <a:p>
            <a:pPr marL="685791" lvl="1" indent="-342900">
              <a:buAutoNum type="arabicPeriod"/>
            </a:pPr>
            <a:r>
              <a:rPr lang="en-US" sz="1800" i="1" dirty="0"/>
              <a:t>Algorithms for early detection and monitoring.  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Tools for body MRI </a:t>
            </a:r>
          </a:p>
          <a:p>
            <a:pPr marL="685791" lvl="1" indent="-342900">
              <a:buAutoNum type="arabicPeriod"/>
            </a:pPr>
            <a:r>
              <a:rPr lang="en-US" sz="1800" i="1" dirty="0"/>
              <a:t>Combined imaging - genetics tools </a:t>
            </a:r>
            <a:endParaRPr lang="nb-NO" altLang="nb-NO" sz="1200" dirty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900" b="0" i="0" u="none" strike="noStrike" kern="1200" cap="none" spc="0" normalizeH="0" baseline="0" noProof="0">
              <a:ln>
                <a:noFill/>
              </a:ln>
              <a:solidFill>
                <a:srgbClr val="E500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Grafik 6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146300"/>
            <a:ext cx="3182937" cy="248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3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F52B4C-2A3E-4AFD-ABBA-E2262CD32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22" y="2438998"/>
            <a:ext cx="8468883" cy="4012637"/>
          </a:xfrm>
        </p:spPr>
        <p:txBody>
          <a:bodyPr>
            <a:normAutofit/>
          </a:bodyPr>
          <a:lstStyle/>
          <a:p>
            <a:r>
              <a:rPr lang="en-US" b="1" dirty="0"/>
              <a:t>Horizon 2020, H2020-SC1-2019-Two-Stage-RTD, Combinatorial treatment</a:t>
            </a:r>
          </a:p>
          <a:p>
            <a:endParaRPr lang="en-US" b="1" dirty="0"/>
          </a:p>
          <a:p>
            <a:r>
              <a:rPr lang="en-GB" b="1" cap="small" dirty="0"/>
              <a:t>RESISTANCE UNDER COMBINATORIAL TREATMENT IN ER+ AND ER- BREAST CANCER</a:t>
            </a:r>
          </a:p>
          <a:p>
            <a:r>
              <a:rPr lang="en-GB" b="1" cap="small" dirty="0"/>
              <a:t>Coordinator: </a:t>
            </a:r>
            <a:r>
              <a:rPr lang="en-GB" b="1" cap="small" dirty="0" err="1"/>
              <a:t>Vessela</a:t>
            </a:r>
            <a:r>
              <a:rPr lang="en-GB" b="1" cap="small" dirty="0"/>
              <a:t> N. Kristensen</a:t>
            </a:r>
          </a:p>
          <a:p>
            <a:endParaRPr lang="en-GB" b="1" cap="small" dirty="0"/>
          </a:p>
          <a:p>
            <a:endParaRPr lang="en-US" b="1" dirty="0"/>
          </a:p>
          <a:p>
            <a:endParaRPr lang="en-US" b="1" dirty="0"/>
          </a:p>
          <a:p>
            <a:r>
              <a:rPr lang="nb-NO" b="1" dirty="0"/>
              <a:t> </a:t>
            </a:r>
            <a:endParaRPr lang="en-US" b="1" dirty="0"/>
          </a:p>
          <a:p>
            <a:endParaRPr lang="nb-NO" dirty="0"/>
          </a:p>
        </p:txBody>
      </p:sp>
      <p:pic>
        <p:nvPicPr>
          <p:cNvPr id="4" name="Picture 2" descr="P:\Horizon2020\Figure_flowchart_v18.png">
            <a:extLst>
              <a:ext uri="{FF2B5EF4-FFF2-40B4-BE49-F238E27FC236}">
                <a16:creationId xmlns:a16="http://schemas.microsoft.com/office/drawing/2014/main" id="{D6104C92-8307-4D92-8C23-D95859A4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20" y="0"/>
            <a:ext cx="3834894" cy="211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7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Horizon2020\Figure_flowchart_v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02"/>
            <a:ext cx="9154428" cy="5049495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0E44F0-B065-45A9-9ACA-4C9AB2D189CE}"/>
              </a:ext>
            </a:extLst>
          </p:cNvPr>
          <p:cNvSpPr txBox="1">
            <a:spLocks/>
          </p:cNvSpPr>
          <p:nvPr/>
        </p:nvSpPr>
        <p:spPr>
          <a:xfrm>
            <a:off x="129995" y="138091"/>
            <a:ext cx="653534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sz="3200"/>
              <a:t>Objectives</a:t>
            </a:r>
            <a:endParaRPr lang="nb-NO" altLang="nb-NO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NORMET Powerpointmal">
  <a:themeElements>
    <a:clrScheme name="NORMENT">
      <a:dk1>
        <a:srgbClr val="384044"/>
      </a:dk1>
      <a:lt1>
        <a:srgbClr val="FFFFFF"/>
      </a:lt1>
      <a:dk2>
        <a:srgbClr val="384044"/>
      </a:dk2>
      <a:lt2>
        <a:srgbClr val="BBBEC2"/>
      </a:lt2>
      <a:accent1>
        <a:srgbClr val="5C2483"/>
      </a:accent1>
      <a:accent2>
        <a:srgbClr val="E5007C"/>
      </a:accent2>
      <a:accent3>
        <a:srgbClr val="374044"/>
      </a:accent3>
      <a:accent4>
        <a:srgbClr val="0081C9"/>
      </a:accent4>
      <a:accent5>
        <a:srgbClr val="20A695"/>
      </a:accent5>
      <a:accent6>
        <a:srgbClr val="D3D800"/>
      </a:accent6>
      <a:hlink>
        <a:srgbClr val="384044"/>
      </a:hlink>
      <a:folHlink>
        <a:srgbClr val="5C24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norment_powerpoint_template_english_widescreen_format_16-9.potx" id="{3F35368E-97F2-4D1A-9592-59CF207A70B0}" vid="{76215A82-6DEF-46F3-B5B1-6AE8F4EDF133}"/>
    </a:ext>
  </a:extLst>
</a:theme>
</file>

<file path=ppt/theme/theme2.xml><?xml version="1.0" encoding="utf-8"?>
<a:theme xmlns:a="http://schemas.openxmlformats.org/drawingml/2006/main" name="Office-tema">
  <a:themeElements>
    <a:clrScheme name="NORMENT">
      <a:dk1>
        <a:srgbClr val="384044"/>
      </a:dk1>
      <a:lt1>
        <a:srgbClr val="FFFFFF"/>
      </a:lt1>
      <a:dk2>
        <a:srgbClr val="384044"/>
      </a:dk2>
      <a:lt2>
        <a:srgbClr val="BBBEC2"/>
      </a:lt2>
      <a:accent1>
        <a:srgbClr val="5C2483"/>
      </a:accent1>
      <a:accent2>
        <a:srgbClr val="E5007C"/>
      </a:accent2>
      <a:accent3>
        <a:srgbClr val="374044"/>
      </a:accent3>
      <a:accent4>
        <a:srgbClr val="0081C9"/>
      </a:accent4>
      <a:accent5>
        <a:srgbClr val="20A695"/>
      </a:accent5>
      <a:accent6>
        <a:srgbClr val="D3D800"/>
      </a:accent6>
      <a:hlink>
        <a:srgbClr val="384044"/>
      </a:hlink>
      <a:folHlink>
        <a:srgbClr val="5C24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ORMENT">
      <a:dk1>
        <a:srgbClr val="384044"/>
      </a:dk1>
      <a:lt1>
        <a:srgbClr val="FFFFFF"/>
      </a:lt1>
      <a:dk2>
        <a:srgbClr val="384044"/>
      </a:dk2>
      <a:lt2>
        <a:srgbClr val="BBBEC2"/>
      </a:lt2>
      <a:accent1>
        <a:srgbClr val="5C2483"/>
      </a:accent1>
      <a:accent2>
        <a:srgbClr val="E5007C"/>
      </a:accent2>
      <a:accent3>
        <a:srgbClr val="374044"/>
      </a:accent3>
      <a:accent4>
        <a:srgbClr val="0081C9"/>
      </a:accent4>
      <a:accent5>
        <a:srgbClr val="20A695"/>
      </a:accent5>
      <a:accent6>
        <a:srgbClr val="D3D800"/>
      </a:accent6>
      <a:hlink>
        <a:srgbClr val="384044"/>
      </a:hlink>
      <a:folHlink>
        <a:srgbClr val="5C24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norment_powerpoint_template_english_widescreen_format_16-9</Template>
  <TotalTime>7297</TotalTime>
  <Words>987</Words>
  <Application>Microsoft Office PowerPoint</Application>
  <PresentationFormat>On-screen Show (16:9)</PresentationFormat>
  <Paragraphs>224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Symbol</vt:lpstr>
      <vt:lpstr>Times</vt:lpstr>
      <vt:lpstr>Times New Roman</vt:lpstr>
      <vt:lpstr>1_NORMET Powerpointmal</vt:lpstr>
      <vt:lpstr>PowerPoint Presentation</vt:lpstr>
      <vt:lpstr>  DG RTD Unit (E2-Comabating Diseases) SC1-BHC-01-2019:   Predicting comorbid cardiovascular disease in individuals with mental disorder by decoding disease mechanisms</vt:lpstr>
      <vt:lpstr>CoMorMent:  Predicting comorbid cardiovascular disease in individuals with mental disorder by decoding disease mechanisms</vt:lpstr>
      <vt:lpstr>Objectives</vt:lpstr>
      <vt:lpstr>Partners</vt:lpstr>
      <vt:lpstr>Methodology</vt:lpstr>
      <vt:lpstr>Innovation and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Andreassen</dc:creator>
  <cp:lastModifiedBy>vessela_adm</cp:lastModifiedBy>
  <cp:revision>191</cp:revision>
  <cp:lastPrinted>2019-09-10T08:47:34Z</cp:lastPrinted>
  <dcterms:created xsi:type="dcterms:W3CDTF">2018-08-17T10:57:17Z</dcterms:created>
  <dcterms:modified xsi:type="dcterms:W3CDTF">2019-11-25T10:24:24Z</dcterms:modified>
</cp:coreProperties>
</file>