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70" r:id="rId2"/>
    <p:sldId id="1484" r:id="rId3"/>
    <p:sldId id="1483" r:id="rId4"/>
    <p:sldId id="1482" r:id="rId5"/>
    <p:sldId id="1416" r:id="rId6"/>
    <p:sldId id="1461" r:id="rId7"/>
    <p:sldId id="1464" r:id="rId8"/>
    <p:sldId id="1463" r:id="rId9"/>
    <p:sldId id="1467" r:id="rId10"/>
    <p:sldId id="1477" r:id="rId11"/>
    <p:sldId id="1470" r:id="rId12"/>
    <p:sldId id="1476" r:id="rId13"/>
    <p:sldId id="1478" r:id="rId14"/>
    <p:sldId id="1466" r:id="rId15"/>
    <p:sldId id="1475" r:id="rId16"/>
    <p:sldId id="1471" r:id="rId17"/>
    <p:sldId id="1473" r:id="rId18"/>
    <p:sldId id="1465" r:id="rId19"/>
    <p:sldId id="1480" r:id="rId20"/>
    <p:sldId id="1479" r:id="rId21"/>
    <p:sldId id="1481" r:id="rId22"/>
    <p:sldId id="1474" r:id="rId23"/>
  </p:sldIdLst>
  <p:sldSz cx="12192000" cy="6858000"/>
  <p:notesSz cx="7315200" cy="96012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pos="70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336699"/>
    <a:srgbClr val="FF9999"/>
    <a:srgbClr val="FF0000"/>
    <a:srgbClr val="336600"/>
    <a:srgbClr val="006699"/>
    <a:srgbClr val="CC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5" autoAdjust="0"/>
    <p:restoredTop sz="91628" autoAdjust="0"/>
  </p:normalViewPr>
  <p:slideViewPr>
    <p:cSldViewPr snapToGrid="0">
      <p:cViewPr varScale="1">
        <p:scale>
          <a:sx n="81" d="100"/>
          <a:sy n="81" d="100"/>
        </p:scale>
        <p:origin x="58" y="72"/>
      </p:cViewPr>
      <p:guideLst>
        <p:guide orient="horz" pos="4021"/>
        <p:guide pos="70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631A9D7-7F4C-4CCA-8B95-46F1E0FFEAF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1261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96B2C9D-98D5-4051-A957-0CDBAD4A2EB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20708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9864199-414A-486B-AD62-AF5D7B88EDDB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F0D22D2-A15A-402A-84CD-798A0FA42C83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425557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F0D22D2-A15A-402A-84CD-798A0FA42C83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F0D22D2-A15A-402A-84CD-798A0FA42C83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307793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F0D22D2-A15A-402A-84CD-798A0FA42C83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dirty="0" smtClean="0"/>
              <a:t> </a:t>
            </a:r>
            <a:endParaRPr lang="en-US" alt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3169791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897FFCD-1499-49D2-9A66-C5D021C99B76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dirty="0" smtClean="0"/>
              <a:t> </a:t>
            </a:r>
            <a:endParaRPr lang="en-US" altLang="nb-NO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F0D22D2-A15A-402A-84CD-798A0FA42C83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1032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5521E704-31D2-4F5D-A1D3-B17572328BBB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FB11D74F-3951-4085-BA69-625D416999E9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D850DEE5-4242-4E84-95E8-AE146693F516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D850DEE5-4242-4E84-95E8-AE146693F516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378418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9864199-414A-486B-AD62-AF5D7B88EDDB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3191107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D850DEE5-4242-4E84-95E8-AE146693F516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3960681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D850DEE5-4242-4E84-95E8-AE146693F516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  <p:extLst>
      <p:ext uri="{BB962C8B-B14F-4D97-AF65-F5344CB8AC3E}">
        <p14:creationId xmlns:p14="http://schemas.microsoft.com/office/powerpoint/2010/main" val="1876092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3DC6867-5223-482D-AC74-939FC3433877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127721D-3C38-43A9-AFA6-EF2574722162}" type="slidenum">
              <a:rPr lang="nb-NO" altLang="nb-NO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nb-NO" altLang="nb-NO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230566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0B65AD9-7A2F-49D7-BF23-5DB553418CBA}" type="slidenum">
              <a:rPr lang="nb-NO" altLang="nb-NO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nb-NO" altLang="nb-NO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182898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2C806A8-B006-4F59-AA6E-F800FA25C2CE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843659B-D84F-4998-B770-B70E435FA534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BDF699E-D286-4A58-B0C0-156F5E0694A9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75437E56-E227-44B4-A7DB-39F8AC2D5EBB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08A900EE-4CA8-4AF2-9929-D5B95D7C99EA}" type="slidenum">
              <a:rPr lang="nb-NO" altLang="nb-NO" sz="130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nb-NO" altLang="nb-NO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nb-NO" altLang="nb-NO" b="1" smtClean="0"/>
              <a:t> </a:t>
            </a:r>
            <a:endParaRPr lang="en-US" altLang="nb-NO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9A7B9-81CD-4E43-8F00-91A0D2EE65C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8037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B1998-75EC-44B5-87DE-762455DAA5D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070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0"/>
            <a:ext cx="2489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0"/>
            <a:ext cx="7264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93F24-BD20-4143-A4D3-F3DFF2ABC23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263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9956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143000"/>
            <a:ext cx="4876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1143000"/>
            <a:ext cx="4876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0800" y="3695700"/>
            <a:ext cx="4876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B4E80-0035-4600-AD86-2A113A312C4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4335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DAD6A-E4F3-4544-BA61-DD60A68A167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431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56FF3-057B-430B-9310-18F92A6F617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8922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143000"/>
            <a:ext cx="4876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0"/>
            <a:ext cx="4876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3A17D-4F08-4CC4-98B7-0C8E6702477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4773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F96D5-6630-40C8-B1A9-7CB98AB7FEE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6977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59990-7C01-4694-97BF-E809B694E5D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58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FA83-B893-4C3A-B30A-6038819FDA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3026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21B71-A892-4F51-B1FF-F95C9B05F8B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3169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1EAE7-0DEC-4FF0-B810-8E524AEE395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1092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iks_I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0"/>
            <a:ext cx="995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143000"/>
            <a:ext cx="995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608F582-9E7E-4BB4-A645-4BCAC1C27E33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0" y="1638300"/>
            <a:ext cx="11918950" cy="549751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Persontilpasset medisin </a:t>
            </a:r>
            <a:r>
              <a:rPr lang="en-DK" altLang="nb-N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nb-N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b-NO" altLang="nb-N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implementering i helsetjenesten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nb-NO" altLang="nb-NO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b-NO" altLang="nb-NO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endParaRPr lang="nb-NO" altLang="nb-NO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r>
              <a:rPr lang="nb-NO" altLang="nb-N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Tom </a:t>
            </a:r>
            <a:r>
              <a:rPr lang="nb-NO" alt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Hemming Karlsen</a:t>
            </a: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endParaRPr lang="nb-NO" alt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r>
              <a:rPr lang="nb-NO" altLang="nb-NO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Forskningsleder Klinikk for Kirurgi, inflammasjonsmedisin og transplantasjon</a:t>
            </a: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r>
              <a:rPr lang="nb-NO" altLang="nb-NO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Professor </a:t>
            </a:r>
            <a:r>
              <a:rPr lang="nb-NO" altLang="nb-NO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Indremedisin, </a:t>
            </a:r>
            <a:r>
              <a:rPr lang="nb-NO" altLang="nb-NO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overlege </a:t>
            </a:r>
            <a:r>
              <a:rPr lang="nb-NO" altLang="nb-NO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gastroenterologi/transplantasjonshepatologi</a:t>
            </a:r>
            <a:endParaRPr lang="nb-NO" alt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endParaRPr lang="nb-NO" alt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endParaRPr lang="nb-NO" alt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r>
              <a:rPr lang="nb-NO" altLang="nb-NO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25. November </a:t>
            </a:r>
            <a:r>
              <a:rPr lang="nb-NO" altLang="nb-NO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endParaRPr lang="nb-NO" alt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7D"/>
              </a:buClr>
              <a:buSzPct val="75000"/>
              <a:buFontTx/>
              <a:buNone/>
            </a:pPr>
            <a:endParaRPr lang="nb-NO" alt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Implementeringsprosjekter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internasjonalt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D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NHS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1655762"/>
            <a:ext cx="7392826" cy="4350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7" y="1128337"/>
            <a:ext cx="3731246" cy="53664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883085" y="1941922"/>
            <a:ext cx="3733014" cy="329938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53774" y="2518088"/>
            <a:ext cx="5470388" cy="329938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52553" y="4917577"/>
            <a:ext cx="3122579" cy="257538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3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Implementeringsprosjekter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internasjonalt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D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NHS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04" y="905032"/>
            <a:ext cx="9001318" cy="56564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Implementeringsprosjekter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internasjonalt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D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NHS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569" y="1054100"/>
            <a:ext cx="8957897" cy="54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Implementering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vs.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utredning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implementering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990" t="11989" r="17123" b="3664"/>
          <a:stretch/>
        </p:blipFill>
        <p:spPr>
          <a:xfrm>
            <a:off x="1772438" y="1036637"/>
            <a:ext cx="8236243" cy="56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3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OUS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ikke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uttømmende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5625" y="530193"/>
            <a:ext cx="110807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33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3300"/>
                </a:solidFill>
              </a:rPr>
              <a:t>Medisinsk genetikk (</a:t>
            </a:r>
            <a:r>
              <a:rPr lang="nb-NO" altLang="nb-NO" sz="2400" b="1" dirty="0" smtClean="0">
                <a:solidFill>
                  <a:srgbClr val="003300"/>
                </a:solidFill>
              </a:rPr>
              <a:t>lokale </a:t>
            </a:r>
            <a:r>
              <a:rPr lang="nb-NO" altLang="nb-NO" sz="2400" b="1" dirty="0" err="1" smtClean="0">
                <a:solidFill>
                  <a:srgbClr val="003300"/>
                </a:solidFill>
              </a:rPr>
              <a:t>hub</a:t>
            </a:r>
            <a:r>
              <a:rPr lang="nb-NO" altLang="nb-NO" sz="2400" b="1" dirty="0" smtClean="0">
                <a:solidFill>
                  <a:srgbClr val="003300"/>
                </a:solidFill>
              </a:rPr>
              <a:t>/noder, </a:t>
            </a:r>
            <a:r>
              <a:rPr lang="nb-NO" altLang="nb-NO" sz="2400" b="1" dirty="0">
                <a:solidFill>
                  <a:srgbClr val="003300"/>
                </a:solidFill>
              </a:rPr>
              <a:t>nasjonalt - eks. </a:t>
            </a:r>
            <a:r>
              <a:rPr lang="nb-NO" altLang="nb-NO" sz="2400" b="1" dirty="0" err="1" smtClean="0">
                <a:solidFill>
                  <a:srgbClr val="003300"/>
                </a:solidFill>
              </a:rPr>
              <a:t>NorSeq</a:t>
            </a:r>
            <a:r>
              <a:rPr lang="nb-NO" altLang="nb-NO" sz="2400" b="1" dirty="0" smtClean="0">
                <a:solidFill>
                  <a:srgbClr val="003300"/>
                </a:solidFill>
              </a:rPr>
              <a:t>, </a:t>
            </a:r>
            <a:r>
              <a:rPr lang="nb-NO" altLang="nb-NO" sz="2400" b="1" dirty="0">
                <a:solidFill>
                  <a:srgbClr val="003300"/>
                </a:solidFill>
              </a:rPr>
              <a:t>nordisk – eks. </a:t>
            </a:r>
            <a:r>
              <a:rPr lang="nb-NO" altLang="nb-NO" sz="2400" b="1" dirty="0" smtClean="0">
                <a:solidFill>
                  <a:srgbClr val="003300"/>
                </a:solidFill>
              </a:rPr>
              <a:t>NACG </a:t>
            </a:r>
            <a:r>
              <a:rPr lang="nb-NO" altLang="nb-NO" sz="2400" b="1" dirty="0" smtClean="0">
                <a:solidFill>
                  <a:srgbClr val="003300"/>
                </a:solidFill>
              </a:rPr>
              <a:t>= Nordic Alliance for </a:t>
            </a:r>
            <a:r>
              <a:rPr lang="nb-NO" altLang="nb-NO" sz="2400" b="1" dirty="0" err="1" smtClean="0">
                <a:solidFill>
                  <a:srgbClr val="003300"/>
                </a:solidFill>
              </a:rPr>
              <a:t>Clinical</a:t>
            </a:r>
            <a:r>
              <a:rPr lang="nb-NO" altLang="nb-NO" sz="2400" b="1" dirty="0" smtClean="0">
                <a:solidFill>
                  <a:srgbClr val="003300"/>
                </a:solidFill>
              </a:rPr>
              <a:t> Genomics)</a:t>
            </a:r>
            <a:endParaRPr lang="nb-NO" altLang="nb-NO" sz="2400" b="1" dirty="0">
              <a:solidFill>
                <a:srgbClr val="0033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Kreftklinikken (Comprehensive Cancer Center) </a:t>
            </a:r>
            <a:r>
              <a:rPr lang="en-DK" altLang="nb-NO" sz="2400" b="1" dirty="0" smtClean="0">
                <a:solidFill>
                  <a:srgbClr val="000000"/>
                </a:solidFill>
              </a:rPr>
              <a:t>–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 velutviklet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implementeringsplan, store prosjekter (eks. NCGC, </a:t>
            </a:r>
            <a:r>
              <a:rPr lang="nb-NO" altLang="nb-NO" sz="2400" b="1" dirty="0" err="1" smtClean="0">
                <a:solidFill>
                  <a:srgbClr val="000000"/>
                </a:solidFill>
              </a:rPr>
              <a:t>Metaction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)</a:t>
            </a: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Seksjon for </a:t>
            </a:r>
            <a:r>
              <a:rPr lang="nb-NO" altLang="nb-NO" sz="2400" b="1" dirty="0" err="1">
                <a:solidFill>
                  <a:srgbClr val="000000"/>
                </a:solidFill>
              </a:rPr>
              <a:t>Computational</a:t>
            </a:r>
            <a:r>
              <a:rPr lang="nb-NO" altLang="nb-NO" sz="2400" b="1" dirty="0">
                <a:solidFill>
                  <a:srgbClr val="000000"/>
                </a:solidFill>
              </a:rPr>
              <a:t> </a:t>
            </a:r>
            <a:r>
              <a:rPr lang="nb-NO" altLang="nb-NO" sz="2400" b="1" dirty="0" err="1">
                <a:solidFill>
                  <a:srgbClr val="000000"/>
                </a:solidFill>
              </a:rPr>
              <a:t>Radiology</a:t>
            </a:r>
            <a:r>
              <a:rPr lang="nb-NO" altLang="nb-NO" sz="2400" b="1" dirty="0">
                <a:solidFill>
                  <a:srgbClr val="000000"/>
                </a:solidFill>
              </a:rPr>
              <a:t> and </a:t>
            </a:r>
            <a:r>
              <a:rPr lang="nb-NO" altLang="nb-NO" sz="2400" b="1" dirty="0" err="1">
                <a:solidFill>
                  <a:srgbClr val="000000"/>
                </a:solidFill>
              </a:rPr>
              <a:t>Artificial</a:t>
            </a:r>
            <a:r>
              <a:rPr lang="nb-NO" altLang="nb-NO" sz="2400" b="1" dirty="0">
                <a:solidFill>
                  <a:srgbClr val="000000"/>
                </a:solidFill>
              </a:rPr>
              <a:t> </a:t>
            </a:r>
            <a:r>
              <a:rPr lang="nb-NO" altLang="nb-NO" sz="2400" b="1" dirty="0" err="1">
                <a:solidFill>
                  <a:srgbClr val="000000"/>
                </a:solidFill>
              </a:rPr>
              <a:t>Intelligence</a:t>
            </a:r>
            <a:r>
              <a:rPr lang="nb-NO" altLang="nb-NO" sz="2400" b="1" dirty="0">
                <a:solidFill>
                  <a:srgbClr val="000000"/>
                </a:solidFill>
              </a:rPr>
              <a:t> (CRAI)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Digital patologi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(planer) og </a:t>
            </a:r>
            <a:r>
              <a:rPr lang="nb-NO" altLang="nb-NO" sz="2400" b="1" dirty="0">
                <a:solidFill>
                  <a:srgbClr val="000000"/>
                </a:solidFill>
              </a:rPr>
              <a:t>avansert billedanalyse (eks. </a:t>
            </a:r>
            <a:r>
              <a:rPr lang="nb-NO" altLang="nb-NO" sz="2400" b="1" dirty="0" err="1">
                <a:solidFill>
                  <a:srgbClr val="000000"/>
                </a:solidFill>
              </a:rPr>
              <a:t>DoMore</a:t>
            </a:r>
            <a:r>
              <a:rPr lang="nb-NO" altLang="nb-NO" sz="2400" b="1" dirty="0">
                <a:solidFill>
                  <a:srgbClr val="000000"/>
                </a:solidFill>
              </a:rPr>
              <a:t>!)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BIGMED (analyseinfrastruktur,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IKT/jus, </a:t>
            </a:r>
            <a:r>
              <a:rPr lang="nb-NO" altLang="nb-NO" sz="2400" b="1" dirty="0">
                <a:solidFill>
                  <a:srgbClr val="000000"/>
                </a:solidFill>
              </a:rPr>
              <a:t>kunstig intelligens)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Mikrobiologi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(</a:t>
            </a:r>
            <a:r>
              <a:rPr lang="nb-NO" altLang="nb-NO" sz="2400" b="1" dirty="0" err="1" smtClean="0">
                <a:solidFill>
                  <a:srgbClr val="000000"/>
                </a:solidFill>
              </a:rPr>
              <a:t>proteomikk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 </a:t>
            </a:r>
            <a:r>
              <a:rPr lang="nb-NO" altLang="nb-NO" sz="2400" b="1" dirty="0">
                <a:solidFill>
                  <a:srgbClr val="000000"/>
                </a:solidFill>
              </a:rPr>
              <a:t>og DNA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analysemetoder, </a:t>
            </a:r>
            <a:r>
              <a:rPr lang="nb-NO" altLang="nb-NO" sz="2400" b="1" dirty="0" err="1" smtClean="0">
                <a:solidFill>
                  <a:srgbClr val="000000"/>
                </a:solidFill>
              </a:rPr>
              <a:t>antibiotikaresistens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)</a:t>
            </a: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endParaRPr lang="nb-NO" altLang="nb-NO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Internprosjekt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ersontilpasset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medisin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225" y="1357313"/>
            <a:ext cx="10836275" cy="49085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altLang="nb-NO"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Prosjektet skal utrede dagens situasjon og forbedre arbeidsprosesser knyttet til persontilpasset ved Oslo Universitetssykehus herunder;</a:t>
            </a:r>
          </a:p>
          <a:p>
            <a:pPr algn="just">
              <a:spcAft>
                <a:spcPts val="1000"/>
              </a:spcAft>
              <a:buFont typeface="Symbol" pitchFamily="18" charset="2"/>
              <a:buChar char=""/>
            </a:pPr>
            <a:r>
              <a:rPr lang="nb-NO" altLang="nb-NO" sz="2400" i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Skaffe oversikt over dagens aktivitet innen persontilpasset medisin/presisjonsmedisin i OUS (diagnostikk og behandling) </a:t>
            </a:r>
            <a:endParaRPr lang="nb-NO" altLang="nb-NO" sz="2400" i="1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Font typeface="Symbol" pitchFamily="18" charset="2"/>
              <a:buChar char=""/>
            </a:pPr>
            <a:r>
              <a:rPr lang="nb-NO" altLang="nb-NO" sz="2400" i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Foreslå diagnostiske prosedyrer som bør etableres eller utprøves ved OUS, basert på oppdragsdokument og sykehusets behov</a:t>
            </a:r>
            <a:endParaRPr lang="nb-NO" altLang="nb-NO" sz="2400" i="1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Font typeface="Symbol" pitchFamily="18" charset="2"/>
              <a:buChar char=""/>
            </a:pPr>
            <a:r>
              <a:rPr lang="nb-NO" altLang="nb-NO" sz="2400" i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Vurdere infrastrukturbehov, inkludert IKT -infrastruktur</a:t>
            </a:r>
            <a:endParaRPr lang="nb-NO" altLang="nb-NO" sz="2400" i="1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Font typeface="Symbol" pitchFamily="18" charset="2"/>
              <a:buChar char=""/>
            </a:pPr>
            <a:r>
              <a:rPr lang="nb-NO" altLang="nb-NO" sz="2400" i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Foreslå intern organisering av persontilpasset medisin, samt relasjon til regionale og nasjonale fora innen persontilpasset medisin</a:t>
            </a:r>
            <a:endParaRPr lang="nb-NO" altLang="nb-NO" sz="2400" i="1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Font typeface="Symbol" pitchFamily="18" charset="2"/>
              <a:buChar char=""/>
            </a:pPr>
            <a:r>
              <a:rPr lang="nb-NO" altLang="nb-NO" sz="2400" i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Utarbeide forslag til prioriteringer, samt estimat over ressursbehov knyttet til prioriterte tiltak </a:t>
            </a:r>
            <a:endParaRPr lang="nb-NO" altLang="nb-NO" sz="2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Internprosjekt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ersontilpasset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medisin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OUS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5700"/>
            <a:ext cx="64135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Bild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9488"/>
            <a:ext cx="64135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Internprosjekt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ersontilpasset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medisin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OUS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5700"/>
            <a:ext cx="64135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Bild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9488"/>
            <a:ext cx="64135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974850"/>
            <a:ext cx="40703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variabelt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innslag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persontilpasset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medisin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32" y="989991"/>
            <a:ext cx="8892542" cy="5625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variabelt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innslag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persontilpasset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medisin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32" y="989991"/>
            <a:ext cx="8892542" cy="5625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38232" y="2275297"/>
            <a:ext cx="533444" cy="329938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962606" y="3646617"/>
            <a:ext cx="4572043" cy="2801807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 sz="3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 sz="3200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6" y="1862335"/>
            <a:ext cx="7476134" cy="3196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74110" y="1509243"/>
            <a:ext cx="6096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1600" b="1" i="1" dirty="0">
                <a:solidFill>
                  <a:srgbClr val="003300"/>
                </a:solidFill>
              </a:rPr>
              <a:t>Mange års røynsle med pil og </a:t>
            </a:r>
            <a:r>
              <a:rPr lang="nn-NO" sz="1600" b="1" i="1" dirty="0" smtClean="0">
                <a:solidFill>
                  <a:srgbClr val="003300"/>
                </a:solidFill>
              </a:rPr>
              <a:t>boge</a:t>
            </a:r>
          </a:p>
          <a:p>
            <a:endParaRPr lang="nn-NO" sz="1600" dirty="0">
              <a:solidFill>
                <a:srgbClr val="003300"/>
              </a:solidFill>
            </a:endParaRPr>
          </a:p>
          <a:p>
            <a:r>
              <a:rPr lang="nn-NO" sz="1600" dirty="0">
                <a:solidFill>
                  <a:srgbClr val="003300"/>
                </a:solidFill>
              </a:rPr>
              <a:t>Det er den svarte prikken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midt i skiva du skal treffa,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nett den, der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skal pili stå og dirra!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Men nett der treffer du ikkje.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Du er nær, nærare,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nei, ikkje nær nok.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So lyt du gå og plukka </a:t>
            </a:r>
            <a:r>
              <a:rPr lang="nn-NO" sz="1600" dirty="0" err="1">
                <a:solidFill>
                  <a:srgbClr val="003300"/>
                </a:solidFill>
              </a:rPr>
              <a:t>upp</a:t>
            </a:r>
            <a:r>
              <a:rPr lang="nn-NO" sz="1600" dirty="0">
                <a:solidFill>
                  <a:srgbClr val="003300"/>
                </a:solidFill>
              </a:rPr>
              <a:t> pilene,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gå tilbake, prøva på nytt.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Den svarte prikken tergar deg.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Til du forstår pili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som stend der og dirrar:</a:t>
            </a:r>
            <a:br>
              <a:rPr lang="nn-NO" sz="1600" dirty="0">
                <a:solidFill>
                  <a:srgbClr val="003300"/>
                </a:solidFill>
              </a:rPr>
            </a:br>
            <a:r>
              <a:rPr lang="nn-NO" sz="1600" dirty="0">
                <a:solidFill>
                  <a:srgbClr val="003300"/>
                </a:solidFill>
              </a:rPr>
              <a:t>Her er òg eit midtpunkt</a:t>
            </a:r>
            <a:r>
              <a:rPr lang="nn-NO" sz="1600" dirty="0" smtClean="0">
                <a:solidFill>
                  <a:srgbClr val="003300"/>
                </a:solidFill>
              </a:rPr>
              <a:t>.</a:t>
            </a:r>
          </a:p>
          <a:p>
            <a:endParaRPr lang="nn-NO" sz="1200" dirty="0">
              <a:solidFill>
                <a:srgbClr val="003300"/>
              </a:solidFill>
            </a:endParaRPr>
          </a:p>
          <a:p>
            <a:r>
              <a:rPr lang="nn-NO" sz="1200" dirty="0" smtClean="0">
                <a:solidFill>
                  <a:srgbClr val="003300"/>
                </a:solidFill>
              </a:rPr>
              <a:t>(Olav </a:t>
            </a:r>
            <a:r>
              <a:rPr lang="nn-NO" sz="1200" dirty="0">
                <a:solidFill>
                  <a:srgbClr val="003300"/>
                </a:solidFill>
              </a:rPr>
              <a:t>H. Hauge</a:t>
            </a:r>
          </a:p>
        </p:txBody>
      </p:sp>
    </p:spTree>
    <p:extLst>
      <p:ext uri="{BB962C8B-B14F-4D97-AF65-F5344CB8AC3E}">
        <p14:creationId xmlns:p14="http://schemas.microsoft.com/office/powerpoint/2010/main" val="21403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gråsone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forskning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og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pasientbehandling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265238"/>
            <a:ext cx="2263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65238"/>
            <a:ext cx="2235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9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gråsone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forskning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og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pasientbehandling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265238"/>
            <a:ext cx="2263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65238"/>
            <a:ext cx="2235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06763" y="836612"/>
            <a:ext cx="110807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Finansieringsmekanismer i gråsone?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Lovmessig regulering i gråsone?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Forskning vs. utvikling vs. drift?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 Akkrediteringsmekanismer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?</a:t>
            </a:r>
            <a:endParaRPr lang="nb-NO" altLang="nb-NO" sz="2400" b="1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Personale og utstyr i grås?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Samtykke og pasientinvolvering?</a:t>
            </a: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endParaRPr lang="nb-NO" altLang="nb-NO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9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76263" y="17463"/>
            <a:ext cx="107902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Sentrale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problemstillinger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diskusjon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3011" y="928687"/>
            <a:ext cx="11436739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Organisering </a:t>
            </a:r>
            <a:r>
              <a:rPr lang="nb-NO" altLang="nb-NO" sz="2400" b="1" dirty="0">
                <a:solidFill>
                  <a:srgbClr val="000000"/>
                </a:solidFill>
              </a:rPr>
              <a:t>maskinpark: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sentralisering/kjernefasilitet </a:t>
            </a:r>
            <a:r>
              <a:rPr lang="nb-NO" altLang="nb-NO" sz="2400" b="1" dirty="0">
                <a:solidFill>
                  <a:srgbClr val="000000"/>
                </a:solidFill>
              </a:rPr>
              <a:t>vs. desentralisert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IKT</a:t>
            </a:r>
            <a:r>
              <a:rPr lang="nb-NO" altLang="nb-NO" sz="2400" b="1" dirty="0">
                <a:solidFill>
                  <a:srgbClr val="000000"/>
                </a:solidFill>
              </a:rPr>
              <a:t>: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EPJ,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datalagring</a:t>
            </a:r>
            <a:r>
              <a:rPr lang="nb-NO" altLang="nb-NO" sz="2400" b="1" dirty="0">
                <a:solidFill>
                  <a:srgbClr val="000000"/>
                </a:solidFill>
              </a:rPr>
              <a:t>, tungregning, kunstig intelligens,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datasikkerhe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t, jus</a:t>
            </a: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Grenseflaten </a:t>
            </a:r>
            <a:r>
              <a:rPr lang="nb-NO" altLang="nb-NO" sz="2400" b="1" dirty="0">
                <a:solidFill>
                  <a:srgbClr val="000000"/>
                </a:solidFill>
              </a:rPr>
              <a:t>lokalt vs. nasjonalt vs. internasjonalt (særskilte fortrinn?)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Integrerte </a:t>
            </a:r>
            <a:r>
              <a:rPr lang="nb-NO" altLang="nb-NO" sz="2400" b="1" dirty="0">
                <a:solidFill>
                  <a:srgbClr val="000000"/>
                </a:solidFill>
              </a:rPr>
              <a:t>pasientforløp klinikk og forskning, tidligfase kliniske studier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Implementering: </a:t>
            </a:r>
            <a:r>
              <a:rPr lang="nb-NO" altLang="nb-NO" sz="2400" b="1" dirty="0">
                <a:solidFill>
                  <a:srgbClr val="000000"/>
                </a:solidFill>
              </a:rPr>
              <a:t>organbaserte disipliner vs.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teknologiorienterte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 </a:t>
            </a:r>
            <a:r>
              <a:rPr lang="nb-NO" altLang="nb-NO" sz="2400" b="1" dirty="0">
                <a:solidFill>
                  <a:srgbClr val="000000"/>
                </a:solidFill>
              </a:rPr>
              <a:t>strukturer 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 smtClean="0">
                <a:solidFill>
                  <a:srgbClr val="000000"/>
                </a:solidFill>
              </a:rPr>
              <a:t> Profesjoner og tverrfaglighet: nye profesjoner, endringer i eksisterende</a:t>
            </a: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endParaRPr lang="nb-NO" altLang="nb-NO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69987" name="Group 2"/>
          <p:cNvGrpSpPr>
            <a:grpSpLocks/>
          </p:cNvGrpSpPr>
          <p:nvPr/>
        </p:nvGrpSpPr>
        <p:grpSpPr bwMode="auto">
          <a:xfrm>
            <a:off x="1524000" y="692150"/>
            <a:ext cx="9144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742950" y="19050"/>
            <a:ext cx="10582275" cy="6921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-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omes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-omics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925" y="-3238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nb-N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999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r="10419"/>
          <a:stretch>
            <a:fillRect/>
          </a:stretch>
        </p:blipFill>
        <p:spPr bwMode="auto">
          <a:xfrm>
            <a:off x="668338" y="1306513"/>
            <a:ext cx="70945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72"/>
          <a:stretch>
            <a:fillRect/>
          </a:stretch>
        </p:blipFill>
        <p:spPr bwMode="auto">
          <a:xfrm>
            <a:off x="8245475" y="1054100"/>
            <a:ext cx="3462338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980363" y="6411913"/>
            <a:ext cx="3843337" cy="2619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altLang="nb-NO" sz="1100" b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nb-NO" altLang="nb-NO" sz="1050" b="1" dirty="0" err="1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Guo</a:t>
            </a:r>
            <a:r>
              <a:rPr lang="nb-NO" altLang="nb-NO" sz="1050" b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et al., PLOS One 2016; </a:t>
            </a:r>
            <a:r>
              <a:rPr lang="nb-NO" altLang="nb-NO" sz="1050" b="1" dirty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Weiss, </a:t>
            </a:r>
            <a:r>
              <a:rPr lang="nb-NO" altLang="nb-NO" sz="1050" b="1" dirty="0" err="1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</a:t>
            </a:r>
            <a:r>
              <a:rPr lang="nb-NO" altLang="nb-NO" sz="1050" b="1" dirty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b-NO" altLang="nb-NO" sz="1050" b="1" dirty="0" err="1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Anthr</a:t>
            </a:r>
            <a:r>
              <a:rPr lang="nb-NO" altLang="nb-NO" sz="1050" b="1" dirty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2002)</a:t>
            </a:r>
            <a:endParaRPr lang="en-US" altLang="nb-NO" sz="1050" b="1" dirty="0">
              <a:solidFill>
                <a:srgbClr val="A6A6A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16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67939" name="Group 2"/>
          <p:cNvGrpSpPr>
            <a:grpSpLocks/>
          </p:cNvGrpSpPr>
          <p:nvPr/>
        </p:nvGrpSpPr>
        <p:grpSpPr bwMode="auto">
          <a:xfrm>
            <a:off x="1524000" y="692150"/>
            <a:ext cx="9144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925" y="-32385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nb-N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08625" y="1230313"/>
            <a:ext cx="242888" cy="520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396163" y="6484938"/>
            <a:ext cx="6096000" cy="2619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nb-NO" altLang="nb-NO" sz="1100" b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nb-NO" altLang="nb-NO" sz="1050" b="1" dirty="0" err="1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Haendel</a:t>
            </a:r>
            <a:r>
              <a:rPr lang="nb-NO" altLang="nb-NO" sz="1050" b="1" dirty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NEJM </a:t>
            </a:r>
            <a:r>
              <a:rPr lang="nb-NO" altLang="nb-NO" sz="1050" b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2018, Komorowski, Nat Med 2018)</a:t>
            </a:r>
            <a:endParaRPr lang="en-US" altLang="nb-NO" sz="1050" b="1" dirty="0">
              <a:solidFill>
                <a:srgbClr val="A6A6A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794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1987550"/>
            <a:ext cx="5585925" cy="3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/>
          <p:cNvSpPr>
            <a:spLocks noGrp="1" noChangeArrowheads="1"/>
          </p:cNvSpPr>
          <p:nvPr>
            <p:ph type="title"/>
          </p:nvPr>
        </p:nvSpPr>
        <p:spPr>
          <a:xfrm>
            <a:off x="742950" y="0"/>
            <a:ext cx="9925050" cy="6921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 medicine and big data bioinformatics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7945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71550"/>
            <a:ext cx="486251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7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Overordnede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prosesser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57" y="1552575"/>
            <a:ext cx="651033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7863" y="981075"/>
            <a:ext cx="10836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 dirty="0">
                <a:solidFill>
                  <a:srgbClr val="000000"/>
                </a:solidFill>
              </a:rPr>
              <a:t>Utredning </a:t>
            </a:r>
            <a:r>
              <a:rPr lang="nb-NO" altLang="nb-NO" sz="2400" b="1" dirty="0" smtClean="0">
                <a:solidFill>
                  <a:srgbClr val="000000"/>
                </a:solidFill>
              </a:rPr>
              <a:t>2013/2014</a:t>
            </a: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r>
              <a:rPr lang="nb-NO" altLang="nb-NO" sz="2400" b="1" dirty="0">
                <a:solidFill>
                  <a:srgbClr val="000000"/>
                </a:solidFill>
              </a:rPr>
              <a:t/>
            </a:r>
            <a:br>
              <a:rPr lang="nb-NO" altLang="nb-NO" sz="2400" b="1" dirty="0">
                <a:solidFill>
                  <a:srgbClr val="000000"/>
                </a:solidFill>
              </a:rPr>
            </a:br>
            <a:endParaRPr lang="nb-NO" altLang="nb-NO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Overordnede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prosesser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7863" y="981075"/>
            <a:ext cx="10836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Utredning 2013/2014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Nasjonal strategi 2015/2016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endParaRPr lang="nb-NO" altLang="nb-NO" sz="3200" b="1">
              <a:solidFill>
                <a:srgbClr val="000000"/>
              </a:solidFill>
            </a:endParaRP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114425"/>
            <a:ext cx="378936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Overordnede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prosesser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7863" y="981075"/>
            <a:ext cx="10836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Utredning 2013/2014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Nasjonal strategi 2015/2016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Handlingsplan forskning 2017/2018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endParaRPr lang="nb-NO" altLang="nb-NO" sz="3200" b="1">
              <a:solidFill>
                <a:srgbClr val="000000"/>
              </a:solidFill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054100"/>
            <a:ext cx="3860800" cy="548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Overordnede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prosesser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7863" y="981075"/>
            <a:ext cx="10836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Utredning 2013/2014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Nasjonal strategi 2015/2016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Handlingsplan forskning 2017/2018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Mandat nettverk 2019/2020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endParaRPr lang="nb-NO" altLang="nb-NO" sz="3200" b="1">
              <a:solidFill>
                <a:srgbClr val="000000"/>
              </a:solidFill>
            </a:endParaRP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984250"/>
            <a:ext cx="4014788" cy="566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92150"/>
            <a:ext cx="12192000" cy="6165850"/>
            <a:chOff x="0" y="436"/>
            <a:chExt cx="5760" cy="3884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0" y="482"/>
              <a:ext cx="5760" cy="38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0820" name="Rectangle 4"/>
            <p:cNvSpPr>
              <a:spLocks noChangeArrowheads="1"/>
            </p:cNvSpPr>
            <p:nvPr/>
          </p:nvSpPr>
          <p:spPr bwMode="auto">
            <a:xfrm>
              <a:off x="0" y="436"/>
              <a:ext cx="5760" cy="182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3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3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3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3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3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endParaRPr lang="nb-NO" altLang="nb-NO">
                <a:effectLst>
                  <a:outerShdw blurRad="38100" dist="38100" dir="2700000" algn="tl">
                    <a:srgbClr val="808080"/>
                  </a:outerShdw>
                </a:effectLst>
              </a:endParaRPr>
            </a:p>
          </p:txBody>
        </p:sp>
      </p:grp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906463" y="17463"/>
            <a:ext cx="10460037" cy="69215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Overordnede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prosesser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7863" y="981075"/>
            <a:ext cx="10836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Utredning 2013/2014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Nasjonal strategi 2015/2016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Handlingsplan forskning 2017/2018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Mandat nettverk 2019/2020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nb-NO" altLang="nb-NO" sz="2400" b="1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nb-NO" altLang="nb-NO" sz="2400" b="1">
                <a:solidFill>
                  <a:srgbClr val="000000"/>
                </a:solidFill>
              </a:rPr>
              <a:t>Næringsrettet innsats 2019/2020 </a:t>
            </a: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r>
              <a:rPr lang="nb-NO" altLang="nb-NO" sz="2400" b="1">
                <a:solidFill>
                  <a:srgbClr val="000000"/>
                </a:solidFill>
              </a:rPr>
              <a:t/>
            </a:r>
            <a:br>
              <a:rPr lang="nb-NO" altLang="nb-NO" sz="2400" b="1">
                <a:solidFill>
                  <a:srgbClr val="000000"/>
                </a:solidFill>
              </a:rPr>
            </a:br>
            <a:endParaRPr lang="nb-NO" altLang="nb-NO" sz="3200" b="1">
              <a:solidFill>
                <a:srgbClr val="000000"/>
              </a:solidFill>
            </a:endParaRP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981075"/>
            <a:ext cx="3908425" cy="554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-rikshospitalet-blå">
  <a:themeElements>
    <a:clrScheme name="a-rikshospitalet-blå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-rikshospitalet-blå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-rikshospitalet-blå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rikshospitalet-blå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-rikshospitalet-blå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rikshospitalet-blå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rikshospitalet-blå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rikshospitalet-blå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rikshospitalet-blå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57380</TotalTime>
  <Words>521</Words>
  <Application>Microsoft Office PowerPoint</Application>
  <PresentationFormat>Widescreen</PresentationFormat>
  <Paragraphs>167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a-rikshospitalet-blå</vt:lpstr>
      <vt:lpstr>PowerPoint Presentation</vt:lpstr>
      <vt:lpstr>PowerPoint Presentation</vt:lpstr>
      <vt:lpstr>The -omes and the -omics</vt:lpstr>
      <vt:lpstr>Digital medicine and big data bioinformatics</vt:lpstr>
      <vt:lpstr>Overordnede prosesser</vt:lpstr>
      <vt:lpstr>Overordnede prosesser</vt:lpstr>
      <vt:lpstr>Overordnede prosesser</vt:lpstr>
      <vt:lpstr>Overordnede prosesser</vt:lpstr>
      <vt:lpstr>Overordnede prosesser</vt:lpstr>
      <vt:lpstr>Implementeringsprosjekter internasjonalt – eks. NHS</vt:lpstr>
      <vt:lpstr>Implementeringsprosjekter internasjonalt – eks. NHS</vt:lpstr>
      <vt:lpstr>Implementeringsprosjekter internasjonalt – eks. NHS</vt:lpstr>
      <vt:lpstr>Implementering vs. utredning av implementering</vt:lpstr>
      <vt:lpstr>Eks. OUS prosesser/strukturer (ikke uttømmende)</vt:lpstr>
      <vt:lpstr>Internprosjekt: Persontilpasset medisin ved OUS</vt:lpstr>
      <vt:lpstr>Internprosjekt: Persontilpasset medisin ved OUS</vt:lpstr>
      <vt:lpstr>Internprosjekt: Persontilpasset medisin ved OUS</vt:lpstr>
      <vt:lpstr>Sent og variabelt innslag av persontilpasset medisin</vt:lpstr>
      <vt:lpstr>Sent og variabelt innslag av persontilpasset medisin</vt:lpstr>
      <vt:lpstr>Prosess: gråsone forskning og pasientbehandling</vt:lpstr>
      <vt:lpstr>Prosess: gråsone forskning og pasientbehandling</vt:lpstr>
      <vt:lpstr>Sentrale problemstillinger for diskusjon </vt:lpstr>
    </vt:vector>
  </TitlesOfParts>
  <Company>Rikshospitalet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Rikshospitalet - visjon, organisasjon  og rolle</dc:title>
  <dc:creator>jgrimsby</dc:creator>
  <cp:lastModifiedBy>tomhkadm</cp:lastModifiedBy>
  <cp:revision>1218</cp:revision>
  <cp:lastPrinted>2002-01-29T15:39:42Z</cp:lastPrinted>
  <dcterms:created xsi:type="dcterms:W3CDTF">2000-09-14T15:01:08Z</dcterms:created>
  <dcterms:modified xsi:type="dcterms:W3CDTF">2019-11-25T10:37:08Z</dcterms:modified>
</cp:coreProperties>
</file>