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527" r:id="rId3"/>
    <p:sldId id="283" r:id="rId4"/>
    <p:sldId id="436" r:id="rId5"/>
    <p:sldId id="677" r:id="rId6"/>
    <p:sldId id="464" r:id="rId7"/>
    <p:sldId id="292" r:id="rId8"/>
    <p:sldId id="678" r:id="rId9"/>
    <p:sldId id="407" r:id="rId10"/>
    <p:sldId id="442" r:id="rId11"/>
    <p:sldId id="421" r:id="rId12"/>
    <p:sldId id="448" r:id="rId13"/>
    <p:sldId id="679" r:id="rId14"/>
    <p:sldId id="272" r:id="rId15"/>
    <p:sldId id="261" r:id="rId16"/>
    <p:sldId id="269" r:id="rId17"/>
    <p:sldId id="680" r:id="rId18"/>
    <p:sldId id="265" r:id="rId19"/>
    <p:sldId id="462" r:id="rId20"/>
    <p:sldId id="367" r:id="rId21"/>
    <p:sldId id="681" r:id="rId22"/>
    <p:sldId id="268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E56"/>
    <a:srgbClr val="002C62"/>
    <a:srgbClr val="00657C"/>
    <a:srgbClr val="C8FF5D"/>
    <a:srgbClr val="68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96" d="100"/>
          <a:sy n="96" d="100"/>
        </p:scale>
        <p:origin x="5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D89D1-C9EF-4161-B78B-C81A18F31C67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4A88841E-4E4A-422B-A4A8-34FE67F331D4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600" dirty="0" err="1">
              <a:solidFill>
                <a:schemeClr val="tx1"/>
              </a:solidFill>
            </a:rPr>
            <a:t>Senter</a:t>
          </a:r>
          <a:r>
            <a:rPr lang="es-ES" sz="1600" dirty="0">
              <a:solidFill>
                <a:schemeClr val="tx1"/>
              </a:solidFill>
            </a:rPr>
            <a:t> K</a:t>
          </a:r>
        </a:p>
      </dgm:t>
    </dgm:pt>
    <dgm:pt modelId="{1425B1B7-3C19-41F0-B972-26D111A5CB61}" type="parTrans" cxnId="{C75349B0-9309-4522-A469-3F9697AC0D12}">
      <dgm:prSet/>
      <dgm:spPr/>
      <dgm:t>
        <a:bodyPr/>
        <a:lstStyle/>
        <a:p>
          <a:endParaRPr lang="es-ES" sz="4000"/>
        </a:p>
      </dgm:t>
    </dgm:pt>
    <dgm:pt modelId="{21213A3F-DE56-4D47-B402-C4CE67AFE811}" type="sibTrans" cxnId="{C75349B0-9309-4522-A469-3F9697AC0D12}">
      <dgm:prSet/>
      <dgm:spPr/>
      <dgm:t>
        <a:bodyPr/>
        <a:lstStyle/>
        <a:p>
          <a:endParaRPr lang="es-ES" sz="4000"/>
        </a:p>
      </dgm:t>
    </dgm:pt>
    <dgm:pt modelId="{FA7FFDF4-8458-43B0-9F80-100EAAA107AF}">
      <dgm:prSet phldrT="[Texto]" custT="1"/>
      <dgm:spPr>
        <a:solidFill>
          <a:srgbClr val="F8D65A"/>
        </a:solidFill>
      </dgm:spPr>
      <dgm:t>
        <a:bodyPr/>
        <a:lstStyle/>
        <a:p>
          <a:r>
            <a:rPr lang="es-ES" sz="1800" dirty="0" err="1">
              <a:solidFill>
                <a:schemeClr val="tx1"/>
              </a:solidFill>
            </a:rPr>
            <a:t>Hosp</a:t>
          </a:r>
          <a:r>
            <a:rPr lang="es-ES" sz="1800" dirty="0">
              <a:solidFill>
                <a:schemeClr val="tx1"/>
              </a:solidFill>
            </a:rPr>
            <a:t> F</a:t>
          </a:r>
        </a:p>
      </dgm:t>
    </dgm:pt>
    <dgm:pt modelId="{6966BA35-E589-4DA6-8A04-A55FF42C6B2B}" type="parTrans" cxnId="{23CED328-A83D-4704-ACEA-D0760C8588E5}">
      <dgm:prSet/>
      <dgm:spPr/>
      <dgm:t>
        <a:bodyPr/>
        <a:lstStyle/>
        <a:p>
          <a:endParaRPr lang="es-ES" sz="4000"/>
        </a:p>
      </dgm:t>
    </dgm:pt>
    <dgm:pt modelId="{729F2168-0C84-470F-B17C-E861993DE6F9}" type="sibTrans" cxnId="{23CED328-A83D-4704-ACEA-D0760C8588E5}">
      <dgm:prSet/>
      <dgm:spPr/>
      <dgm:t>
        <a:bodyPr/>
        <a:lstStyle/>
        <a:p>
          <a:endParaRPr lang="es-ES" sz="4000"/>
        </a:p>
      </dgm:t>
    </dgm:pt>
    <dgm:pt modelId="{034CB6A7-D231-45DD-AE90-68A85DAA5192}">
      <dgm:prSet phldrT="[Texto]" custT="1"/>
      <dgm:spPr>
        <a:solidFill>
          <a:srgbClr val="FCB70C"/>
        </a:solidFill>
      </dgm:spPr>
      <dgm:t>
        <a:bodyPr/>
        <a:lstStyle/>
        <a:p>
          <a:r>
            <a:rPr lang="es-ES" sz="1400" dirty="0" err="1">
              <a:solidFill>
                <a:schemeClr val="tx1"/>
              </a:solidFill>
            </a:rPr>
            <a:t>Biobank</a:t>
          </a:r>
          <a:r>
            <a:rPr lang="es-ES" sz="1400" dirty="0">
              <a:solidFill>
                <a:schemeClr val="tx1"/>
              </a:solidFill>
            </a:rPr>
            <a:t> G</a:t>
          </a:r>
        </a:p>
      </dgm:t>
    </dgm:pt>
    <dgm:pt modelId="{6ADF0B73-BC93-4C60-970D-A804CD5B1857}" type="parTrans" cxnId="{602FC977-9A2C-4813-B16B-4743CE2931A0}">
      <dgm:prSet/>
      <dgm:spPr/>
      <dgm:t>
        <a:bodyPr/>
        <a:lstStyle/>
        <a:p>
          <a:endParaRPr lang="es-ES"/>
        </a:p>
      </dgm:t>
    </dgm:pt>
    <dgm:pt modelId="{696FCFCD-9522-4F32-B11D-0FCD1B97EBAF}" type="sibTrans" cxnId="{602FC977-9A2C-4813-B16B-4743CE2931A0}">
      <dgm:prSet/>
      <dgm:spPr/>
      <dgm:t>
        <a:bodyPr/>
        <a:lstStyle/>
        <a:p>
          <a:endParaRPr lang="ca-ES"/>
        </a:p>
      </dgm:t>
    </dgm:pt>
    <dgm:pt modelId="{F81E879F-115B-42CE-9621-96CA4D540693}" type="pres">
      <dgm:prSet presAssocID="{727D89D1-C9EF-4161-B78B-C81A18F31C6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ABDDC10-11FE-4BB1-AA7B-BE9C11E32E3C}" type="pres">
      <dgm:prSet presAssocID="{727D89D1-C9EF-4161-B78B-C81A18F31C67}" presName="cycle" presStyleCnt="0"/>
      <dgm:spPr/>
    </dgm:pt>
    <dgm:pt modelId="{7F15FDA1-EDBB-49AA-8B60-25BB997B7B15}" type="pres">
      <dgm:prSet presAssocID="{727D89D1-C9EF-4161-B78B-C81A18F31C67}" presName="centerShape" presStyleCnt="0"/>
      <dgm:spPr/>
    </dgm:pt>
    <dgm:pt modelId="{81DC038F-7387-4140-9C0B-45F0ECBB8DD5}" type="pres">
      <dgm:prSet presAssocID="{727D89D1-C9EF-4161-B78B-C81A18F31C67}" presName="connSite" presStyleLbl="node1" presStyleIdx="0" presStyleCnt="4"/>
      <dgm:spPr/>
    </dgm:pt>
    <dgm:pt modelId="{29E40BE9-78BB-42A5-96E9-2410D0A33620}" type="pres">
      <dgm:prSet presAssocID="{727D89D1-C9EF-4161-B78B-C81A18F31C67}" presName="visible" presStyleLbl="node1" presStyleIdx="0" presStyleCnt="4" custLinFactNeighborX="-16944" custLinFactNeighborY="1603"/>
      <dgm:spPr>
        <a:noFill/>
        <a:ln>
          <a:noFill/>
        </a:ln>
      </dgm:spPr>
    </dgm:pt>
    <dgm:pt modelId="{874AFBE5-FC2D-4D52-A817-6BE1BA402D5B}" type="pres">
      <dgm:prSet presAssocID="{1425B1B7-3C19-41F0-B972-26D111A5CB61}" presName="Name25" presStyleLbl="parChTrans1D1" presStyleIdx="0" presStyleCnt="3"/>
      <dgm:spPr/>
    </dgm:pt>
    <dgm:pt modelId="{4C210233-EF4D-4C44-AE49-3F7F1C055BB6}" type="pres">
      <dgm:prSet presAssocID="{4A88841E-4E4A-422B-A4A8-34FE67F331D4}" presName="node" presStyleCnt="0"/>
      <dgm:spPr/>
    </dgm:pt>
    <dgm:pt modelId="{4AAEA576-C57E-4BD9-807F-358A470ABFFF}" type="pres">
      <dgm:prSet presAssocID="{4A88841E-4E4A-422B-A4A8-34FE67F331D4}" presName="parentNode" presStyleLbl="node1" presStyleIdx="1" presStyleCnt="4" custScaleX="161597" custScaleY="162901" custLinFactX="53004" custLinFactY="-8160" custLinFactNeighborX="100000" custLinFactNeighborY="-100000">
        <dgm:presLayoutVars>
          <dgm:chMax val="1"/>
          <dgm:bulletEnabled val="1"/>
        </dgm:presLayoutVars>
      </dgm:prSet>
      <dgm:spPr/>
    </dgm:pt>
    <dgm:pt modelId="{02123A12-1D18-4F1D-8949-5187C67117D1}" type="pres">
      <dgm:prSet presAssocID="{4A88841E-4E4A-422B-A4A8-34FE67F331D4}" presName="childNode" presStyleLbl="revTx" presStyleIdx="0" presStyleCnt="0">
        <dgm:presLayoutVars>
          <dgm:bulletEnabled val="1"/>
        </dgm:presLayoutVars>
      </dgm:prSet>
      <dgm:spPr/>
    </dgm:pt>
    <dgm:pt modelId="{D12B605E-2C9A-4DF3-BE05-0AC003BB9E91}" type="pres">
      <dgm:prSet presAssocID="{6966BA35-E589-4DA6-8A04-A55FF42C6B2B}" presName="Name25" presStyleLbl="parChTrans1D1" presStyleIdx="1" presStyleCnt="3"/>
      <dgm:spPr/>
    </dgm:pt>
    <dgm:pt modelId="{6FBA4579-4CC4-4C51-9581-DAB8BDF10B83}" type="pres">
      <dgm:prSet presAssocID="{FA7FFDF4-8458-43B0-9F80-100EAAA107AF}" presName="node" presStyleCnt="0"/>
      <dgm:spPr/>
    </dgm:pt>
    <dgm:pt modelId="{3C989E7B-EBA6-47FA-A4B1-348F4D39948D}" type="pres">
      <dgm:prSet presAssocID="{FA7FFDF4-8458-43B0-9F80-100EAAA107AF}" presName="parentNode" presStyleLbl="node1" presStyleIdx="2" presStyleCnt="4" custScaleX="167759" custScaleY="169113" custLinFactX="42331" custLinFactNeighborX="100000" custLinFactNeighborY="3409">
        <dgm:presLayoutVars>
          <dgm:chMax val="1"/>
          <dgm:bulletEnabled val="1"/>
        </dgm:presLayoutVars>
      </dgm:prSet>
      <dgm:spPr/>
    </dgm:pt>
    <dgm:pt modelId="{92921F1B-6B62-4C28-8F13-FB3B0190B4E7}" type="pres">
      <dgm:prSet presAssocID="{FA7FFDF4-8458-43B0-9F80-100EAAA107AF}" presName="childNode" presStyleLbl="revTx" presStyleIdx="0" presStyleCnt="0">
        <dgm:presLayoutVars>
          <dgm:bulletEnabled val="1"/>
        </dgm:presLayoutVars>
      </dgm:prSet>
      <dgm:spPr/>
    </dgm:pt>
    <dgm:pt modelId="{B49D1664-17F9-4D5C-9BDD-6F106D520EDE}" type="pres">
      <dgm:prSet presAssocID="{6ADF0B73-BC93-4C60-970D-A804CD5B1857}" presName="Name25" presStyleLbl="parChTrans1D1" presStyleIdx="2" presStyleCnt="3"/>
      <dgm:spPr/>
    </dgm:pt>
    <dgm:pt modelId="{397D3DE8-763D-4DDF-8DE1-DAA159389BAF}" type="pres">
      <dgm:prSet presAssocID="{034CB6A7-D231-45DD-AE90-68A85DAA5192}" presName="node" presStyleCnt="0"/>
      <dgm:spPr/>
    </dgm:pt>
    <dgm:pt modelId="{F309E428-0475-47C6-ABDB-BC7CFB15BB89}" type="pres">
      <dgm:prSet presAssocID="{034CB6A7-D231-45DD-AE90-68A85DAA5192}" presName="parentNode" presStyleLbl="node1" presStyleIdx="3" presStyleCnt="4" custScaleX="167759" custScaleY="169113" custLinFactX="53721" custLinFactNeighborX="100000" custLinFactNeighborY="74140">
        <dgm:presLayoutVars>
          <dgm:chMax val="1"/>
          <dgm:bulletEnabled val="1"/>
        </dgm:presLayoutVars>
      </dgm:prSet>
      <dgm:spPr/>
    </dgm:pt>
    <dgm:pt modelId="{7393A2F9-293D-48AA-91C2-115F743D6E4A}" type="pres">
      <dgm:prSet presAssocID="{034CB6A7-D231-45DD-AE90-68A85DAA519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332BC27-A385-8F46-942C-42D5212448D1}" type="presOf" srcId="{FA7FFDF4-8458-43B0-9F80-100EAAA107AF}" destId="{3C989E7B-EBA6-47FA-A4B1-348F4D39948D}" srcOrd="0" destOrd="0" presId="urn:microsoft.com/office/officeart/2005/8/layout/radial2"/>
    <dgm:cxn modelId="{23CED328-A83D-4704-ACEA-D0760C8588E5}" srcId="{727D89D1-C9EF-4161-B78B-C81A18F31C67}" destId="{FA7FFDF4-8458-43B0-9F80-100EAAA107AF}" srcOrd="1" destOrd="0" parTransId="{6966BA35-E589-4DA6-8A04-A55FF42C6B2B}" sibTransId="{729F2168-0C84-470F-B17C-E861993DE6F9}"/>
    <dgm:cxn modelId="{B738C041-01DB-9F4A-97C8-C42B42AEEB57}" type="presOf" srcId="{4A88841E-4E4A-422B-A4A8-34FE67F331D4}" destId="{4AAEA576-C57E-4BD9-807F-358A470ABFFF}" srcOrd="0" destOrd="0" presId="urn:microsoft.com/office/officeart/2005/8/layout/radial2"/>
    <dgm:cxn modelId="{4B80AF4D-83EF-244B-BF41-DCFD8ADA297F}" type="presOf" srcId="{6966BA35-E589-4DA6-8A04-A55FF42C6B2B}" destId="{D12B605E-2C9A-4DF3-BE05-0AC003BB9E91}" srcOrd="0" destOrd="0" presId="urn:microsoft.com/office/officeart/2005/8/layout/radial2"/>
    <dgm:cxn modelId="{602FC977-9A2C-4813-B16B-4743CE2931A0}" srcId="{727D89D1-C9EF-4161-B78B-C81A18F31C67}" destId="{034CB6A7-D231-45DD-AE90-68A85DAA5192}" srcOrd="2" destOrd="0" parTransId="{6ADF0B73-BC93-4C60-970D-A804CD5B1857}" sibTransId="{696FCFCD-9522-4F32-B11D-0FCD1B97EBAF}"/>
    <dgm:cxn modelId="{C75349B0-9309-4522-A469-3F9697AC0D12}" srcId="{727D89D1-C9EF-4161-B78B-C81A18F31C67}" destId="{4A88841E-4E4A-422B-A4A8-34FE67F331D4}" srcOrd="0" destOrd="0" parTransId="{1425B1B7-3C19-41F0-B972-26D111A5CB61}" sibTransId="{21213A3F-DE56-4D47-B402-C4CE67AFE811}"/>
    <dgm:cxn modelId="{4EED20B3-47E3-2141-8B64-999A486A676C}" type="presOf" srcId="{6ADF0B73-BC93-4C60-970D-A804CD5B1857}" destId="{B49D1664-17F9-4D5C-9BDD-6F106D520EDE}" srcOrd="0" destOrd="0" presId="urn:microsoft.com/office/officeart/2005/8/layout/radial2"/>
    <dgm:cxn modelId="{ADDA2FC9-6852-FB4E-87E4-0441FA3AF479}" type="presOf" srcId="{034CB6A7-D231-45DD-AE90-68A85DAA5192}" destId="{F309E428-0475-47C6-ABDB-BC7CFB15BB89}" srcOrd="0" destOrd="0" presId="urn:microsoft.com/office/officeart/2005/8/layout/radial2"/>
    <dgm:cxn modelId="{DD8936E1-050D-6E4E-9DC4-1C42601FC483}" type="presOf" srcId="{1425B1B7-3C19-41F0-B972-26D111A5CB61}" destId="{874AFBE5-FC2D-4D52-A817-6BE1BA402D5B}" srcOrd="0" destOrd="0" presId="urn:microsoft.com/office/officeart/2005/8/layout/radial2"/>
    <dgm:cxn modelId="{96E4B5E8-4DB3-E940-9E63-55CDD966069B}" type="presOf" srcId="{727D89D1-C9EF-4161-B78B-C81A18F31C67}" destId="{F81E879F-115B-42CE-9621-96CA4D540693}" srcOrd="0" destOrd="0" presId="urn:microsoft.com/office/officeart/2005/8/layout/radial2"/>
    <dgm:cxn modelId="{47FE05EE-49F7-174C-9D5B-547A510C5C2E}" type="presParOf" srcId="{F81E879F-115B-42CE-9621-96CA4D540693}" destId="{6ABDDC10-11FE-4BB1-AA7B-BE9C11E32E3C}" srcOrd="0" destOrd="0" presId="urn:microsoft.com/office/officeart/2005/8/layout/radial2"/>
    <dgm:cxn modelId="{36CE1745-4052-974E-9F7A-EA558C204A34}" type="presParOf" srcId="{6ABDDC10-11FE-4BB1-AA7B-BE9C11E32E3C}" destId="{7F15FDA1-EDBB-49AA-8B60-25BB997B7B15}" srcOrd="0" destOrd="0" presId="urn:microsoft.com/office/officeart/2005/8/layout/radial2"/>
    <dgm:cxn modelId="{E3B4CD8D-ECAE-C249-8FDC-2EEE6E089107}" type="presParOf" srcId="{7F15FDA1-EDBB-49AA-8B60-25BB997B7B15}" destId="{81DC038F-7387-4140-9C0B-45F0ECBB8DD5}" srcOrd="0" destOrd="0" presId="urn:microsoft.com/office/officeart/2005/8/layout/radial2"/>
    <dgm:cxn modelId="{770C10E3-7C9B-954E-8026-C9A109AAD99F}" type="presParOf" srcId="{7F15FDA1-EDBB-49AA-8B60-25BB997B7B15}" destId="{29E40BE9-78BB-42A5-96E9-2410D0A33620}" srcOrd="1" destOrd="0" presId="urn:microsoft.com/office/officeart/2005/8/layout/radial2"/>
    <dgm:cxn modelId="{2D2185F7-96CF-7D4E-8A7F-8FB95825BF2D}" type="presParOf" srcId="{6ABDDC10-11FE-4BB1-AA7B-BE9C11E32E3C}" destId="{874AFBE5-FC2D-4D52-A817-6BE1BA402D5B}" srcOrd="1" destOrd="0" presId="urn:microsoft.com/office/officeart/2005/8/layout/radial2"/>
    <dgm:cxn modelId="{2A16B193-D5EB-AD4B-BA76-9AAFA0B97F5A}" type="presParOf" srcId="{6ABDDC10-11FE-4BB1-AA7B-BE9C11E32E3C}" destId="{4C210233-EF4D-4C44-AE49-3F7F1C055BB6}" srcOrd="2" destOrd="0" presId="urn:microsoft.com/office/officeart/2005/8/layout/radial2"/>
    <dgm:cxn modelId="{9637E084-F6E4-1D46-A8BA-7C8322E4E151}" type="presParOf" srcId="{4C210233-EF4D-4C44-AE49-3F7F1C055BB6}" destId="{4AAEA576-C57E-4BD9-807F-358A470ABFFF}" srcOrd="0" destOrd="0" presId="urn:microsoft.com/office/officeart/2005/8/layout/radial2"/>
    <dgm:cxn modelId="{AC16E10D-25FF-5543-9CED-D8FE495535BD}" type="presParOf" srcId="{4C210233-EF4D-4C44-AE49-3F7F1C055BB6}" destId="{02123A12-1D18-4F1D-8949-5187C67117D1}" srcOrd="1" destOrd="0" presId="urn:microsoft.com/office/officeart/2005/8/layout/radial2"/>
    <dgm:cxn modelId="{CAC72BF1-23EE-5040-98A3-449891BAE69B}" type="presParOf" srcId="{6ABDDC10-11FE-4BB1-AA7B-BE9C11E32E3C}" destId="{D12B605E-2C9A-4DF3-BE05-0AC003BB9E91}" srcOrd="3" destOrd="0" presId="urn:microsoft.com/office/officeart/2005/8/layout/radial2"/>
    <dgm:cxn modelId="{5930EA41-33CC-684A-81FB-76CD676FCC30}" type="presParOf" srcId="{6ABDDC10-11FE-4BB1-AA7B-BE9C11E32E3C}" destId="{6FBA4579-4CC4-4C51-9581-DAB8BDF10B83}" srcOrd="4" destOrd="0" presId="urn:microsoft.com/office/officeart/2005/8/layout/radial2"/>
    <dgm:cxn modelId="{C3754810-10F1-FE43-A465-F1CFD892970E}" type="presParOf" srcId="{6FBA4579-4CC4-4C51-9581-DAB8BDF10B83}" destId="{3C989E7B-EBA6-47FA-A4B1-348F4D39948D}" srcOrd="0" destOrd="0" presId="urn:microsoft.com/office/officeart/2005/8/layout/radial2"/>
    <dgm:cxn modelId="{762FF232-E694-254D-9F17-874C4A728C61}" type="presParOf" srcId="{6FBA4579-4CC4-4C51-9581-DAB8BDF10B83}" destId="{92921F1B-6B62-4C28-8F13-FB3B0190B4E7}" srcOrd="1" destOrd="0" presId="urn:microsoft.com/office/officeart/2005/8/layout/radial2"/>
    <dgm:cxn modelId="{DFF2B692-7754-D542-8902-F79DC07510E9}" type="presParOf" srcId="{6ABDDC10-11FE-4BB1-AA7B-BE9C11E32E3C}" destId="{B49D1664-17F9-4D5C-9BDD-6F106D520EDE}" srcOrd="5" destOrd="0" presId="urn:microsoft.com/office/officeart/2005/8/layout/radial2"/>
    <dgm:cxn modelId="{45486A36-E7D2-654F-B535-26B51903C396}" type="presParOf" srcId="{6ABDDC10-11FE-4BB1-AA7B-BE9C11E32E3C}" destId="{397D3DE8-763D-4DDF-8DE1-DAA159389BAF}" srcOrd="6" destOrd="0" presId="urn:microsoft.com/office/officeart/2005/8/layout/radial2"/>
    <dgm:cxn modelId="{18348793-C029-0740-AAF6-889D4FEF0CD4}" type="presParOf" srcId="{397D3DE8-763D-4DDF-8DE1-DAA159389BAF}" destId="{F309E428-0475-47C6-ABDB-BC7CFB15BB89}" srcOrd="0" destOrd="0" presId="urn:microsoft.com/office/officeart/2005/8/layout/radial2"/>
    <dgm:cxn modelId="{A5C923C3-3170-9748-9C48-8079F73AF46A}" type="presParOf" srcId="{397D3DE8-763D-4DDF-8DE1-DAA159389BAF}" destId="{7393A2F9-293D-48AA-91C2-115F743D6E4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1664-17F9-4D5C-9BDD-6F106D520EDE}">
      <dsp:nvSpPr>
        <dsp:cNvPr id="0" name=""/>
        <dsp:cNvSpPr/>
      </dsp:nvSpPr>
      <dsp:spPr>
        <a:xfrm rot="2105149">
          <a:off x="543602" y="2773737"/>
          <a:ext cx="1067358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1067358" y="315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B605E-2C9A-4DF3-BE05-0AC003BB9E91}">
      <dsp:nvSpPr>
        <dsp:cNvPr id="0" name=""/>
        <dsp:cNvSpPr/>
      </dsp:nvSpPr>
      <dsp:spPr>
        <a:xfrm rot="37186">
          <a:off x="640549" y="2257569"/>
          <a:ext cx="918946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918946" y="315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AFBE5-FC2D-4D52-A817-6BE1BA402D5B}">
      <dsp:nvSpPr>
        <dsp:cNvPr id="0" name=""/>
        <dsp:cNvSpPr/>
      </dsp:nvSpPr>
      <dsp:spPr>
        <a:xfrm rot="19240974">
          <a:off x="508018" y="1624325"/>
          <a:ext cx="1171268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1171268" y="315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40BE9-78BB-42A5-96E9-2410D0A33620}">
      <dsp:nvSpPr>
        <dsp:cNvPr id="0" name=""/>
        <dsp:cNvSpPr/>
      </dsp:nvSpPr>
      <dsp:spPr>
        <a:xfrm>
          <a:off x="-112189" y="1852235"/>
          <a:ext cx="885607" cy="88560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EA576-C57E-4BD9-807F-358A470ABFFF}">
      <dsp:nvSpPr>
        <dsp:cNvPr id="0" name=""/>
        <dsp:cNvSpPr/>
      </dsp:nvSpPr>
      <dsp:spPr>
        <a:xfrm>
          <a:off x="1450618" y="579152"/>
          <a:ext cx="858668" cy="86559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solidFill>
                <a:schemeClr val="tx1"/>
              </a:solidFill>
            </a:rPr>
            <a:t>Senter</a:t>
          </a:r>
          <a:r>
            <a:rPr lang="es-ES" sz="1600" kern="1200" dirty="0">
              <a:solidFill>
                <a:schemeClr val="tx1"/>
              </a:solidFill>
            </a:rPr>
            <a:t> K</a:t>
          </a:r>
        </a:p>
      </dsp:txBody>
      <dsp:txXfrm>
        <a:off x="1576367" y="705916"/>
        <a:ext cx="607170" cy="612069"/>
      </dsp:txXfrm>
    </dsp:sp>
    <dsp:sp modelId="{3C989E7B-EBA6-47FA-A4B1-348F4D39948D}">
      <dsp:nvSpPr>
        <dsp:cNvPr id="0" name=""/>
        <dsp:cNvSpPr/>
      </dsp:nvSpPr>
      <dsp:spPr>
        <a:xfrm>
          <a:off x="1559443" y="1849654"/>
          <a:ext cx="891411" cy="898606"/>
        </a:xfrm>
        <a:prstGeom prst="ellipse">
          <a:avLst/>
        </a:prstGeom>
        <a:solidFill>
          <a:srgbClr val="F8D6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>
              <a:solidFill>
                <a:schemeClr val="tx1"/>
              </a:solidFill>
            </a:rPr>
            <a:t>Hosp</a:t>
          </a:r>
          <a:r>
            <a:rPr lang="es-ES" sz="1800" kern="1200" dirty="0">
              <a:solidFill>
                <a:schemeClr val="tx1"/>
              </a:solidFill>
            </a:rPr>
            <a:t> F</a:t>
          </a:r>
        </a:p>
      </dsp:txBody>
      <dsp:txXfrm>
        <a:off x="1689987" y="1981252"/>
        <a:ext cx="630323" cy="635410"/>
      </dsp:txXfrm>
    </dsp:sp>
    <dsp:sp modelId="{F309E428-0475-47C6-ABDB-BC7CFB15BB89}">
      <dsp:nvSpPr>
        <dsp:cNvPr id="0" name=""/>
        <dsp:cNvSpPr/>
      </dsp:nvSpPr>
      <dsp:spPr>
        <a:xfrm>
          <a:off x="1433964" y="2919661"/>
          <a:ext cx="891411" cy="898606"/>
        </a:xfrm>
        <a:prstGeom prst="ellipse">
          <a:avLst/>
        </a:prstGeom>
        <a:solidFill>
          <a:srgbClr val="FCB7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chemeClr val="tx1"/>
              </a:solidFill>
            </a:rPr>
            <a:t>Biobank</a:t>
          </a:r>
          <a:r>
            <a:rPr lang="es-ES" sz="1400" kern="1200" dirty="0">
              <a:solidFill>
                <a:schemeClr val="tx1"/>
              </a:solidFill>
            </a:rPr>
            <a:t> G</a:t>
          </a:r>
        </a:p>
      </dsp:txBody>
      <dsp:txXfrm>
        <a:off x="1564508" y="3051259"/>
        <a:ext cx="630323" cy="635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9BACD-A419-5641-A9B7-49B7ED4793C5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5600-696A-DB4E-8B04-8F66DAADA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9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495300" eaLnBrk="1" hangingPunct="1"/>
            <a:fld id="{3E481A17-DE15-45F9-ABFA-7AE26F1E1FC0}" type="slidenum">
              <a:rPr lang="en-US" altLang="nb-NO" sz="1300">
                <a:latin typeface="Calibri" pitchFamily="34" charset="0"/>
              </a:rPr>
              <a:pPr algn="r" defTabSz="495300" eaLnBrk="1" hangingPunct="1"/>
              <a:t>5</a:t>
            </a:fld>
            <a:endParaRPr lang="en-US" altLang="nb-NO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9738">
              <a:spcBef>
                <a:spcPct val="0"/>
              </a:spcBef>
            </a:pPr>
            <a:endParaRPr lang="en-US" altLang="nb-NO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936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10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9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534" y="306115"/>
            <a:ext cx="1744135" cy="7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3" y="238129"/>
            <a:ext cx="9271000" cy="620549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3224"/>
            <a:ext cx="11425768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902" y="816880"/>
            <a:ext cx="9279751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241367" y="6507166"/>
            <a:ext cx="27432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879A6E-481A-4D42-B449-216B423916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342900" y="6492878"/>
            <a:ext cx="27432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83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" name="Shape 49">
            <a:extLst>
              <a:ext uri="{FF2B5EF4-FFF2-40B4-BE49-F238E27FC236}">
                <a16:creationId xmlns:a16="http://schemas.microsoft.com/office/drawing/2014/main" id="{028BD49C-98BD-664B-80EA-5E1A88E41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E47A6-54BF-CE41-974F-7D6440C7C4D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560457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51"/>
          <p:cNvGraphicFramePr/>
          <p:nvPr/>
        </p:nvGraphicFramePr>
        <p:xfrm>
          <a:off x="10298906" y="6344357"/>
          <a:ext cx="1214438" cy="428625"/>
        </p:xfrm>
        <a:graphic>
          <a:graphicData uri="http://schemas.openxmlformats.org/drawingml/2006/table">
            <a:tbl>
              <a:tblPr/>
              <a:tblGrid>
                <a:gridCol w="121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</a:pPr>
                      <a:r>
                        <a:rPr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26/10/15</a:t>
                      </a:r>
                    </a:p>
                  </a:txBody>
                  <a:tcPr marL="47625" marR="47625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2" name="Shape 152"/>
          <p:cNvSpPr/>
          <p:nvPr/>
        </p:nvSpPr>
        <p:spPr>
          <a:xfrm flipV="1">
            <a:off x="501861" y="1023599"/>
            <a:ext cx="10912637" cy="5548"/>
          </a:xfrm>
          <a:prstGeom prst="line">
            <a:avLst/>
          </a:prstGeom>
          <a:ln w="38100">
            <a:solidFill>
              <a:srgbClr val="0042AA"/>
            </a:solidFill>
            <a:miter lim="400000"/>
          </a:ln>
        </p:spPr>
        <p:txBody>
          <a:bodyPr lIns="0" tIns="0" rIns="0" bIns="0"/>
          <a:lstStyle/>
          <a:p>
            <a:pPr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pic>
        <p:nvPicPr>
          <p:cNvPr id="153" name="The research Council EN.png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5955" y="6470658"/>
            <a:ext cx="1500188" cy="205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roppedImage.pdf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47688" y="6429375"/>
            <a:ext cx="1238250" cy="29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1677648_11781.gif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714750" y="6465094"/>
            <a:ext cx="1814978" cy="22324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511969" y="178594"/>
            <a:ext cx="10894219" cy="848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797">
                <a:solidFill>
                  <a:srgbClr val="0042A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Titteltekst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511969" y="1214437"/>
            <a:ext cx="10894219" cy="5009555"/>
          </a:xfrm>
          <a:prstGeom prst="rect">
            <a:avLst/>
          </a:prstGeom>
        </p:spPr>
        <p:txBody>
          <a:bodyPr/>
          <a:lstStyle>
            <a:lvl1pPr marL="535762">
              <a:spcBef>
                <a:spcPts val="1055"/>
              </a:spcBef>
              <a:buSzPct val="125000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848290">
              <a:spcBef>
                <a:spcPts val="1055"/>
              </a:spcBef>
              <a:buSzPct val="169000"/>
              <a:buChar char="-"/>
              <a:defRPr sz="2109">
                <a:latin typeface="Gill Sans"/>
                <a:ea typeface="Gill Sans"/>
                <a:cs typeface="Gill Sans"/>
                <a:sym typeface="Gill Sans"/>
              </a:defRPr>
            </a:lvl2pPr>
            <a:lvl3pPr marL="1098313" indent="-250022">
              <a:spcBef>
                <a:spcPts val="1055"/>
              </a:spcBef>
              <a:buSzPct val="113000"/>
              <a:buFont typeface="Lucida Grande"/>
              <a:buChar char="‣"/>
              <a:defRPr sz="1687">
                <a:latin typeface="Gill Sans"/>
                <a:ea typeface="Gill Sans"/>
                <a:cs typeface="Gill Sans"/>
                <a:sym typeface="Gill Sans"/>
              </a:defRPr>
            </a:lvl3pPr>
            <a:lvl4pPr marL="1410840" indent="-250022">
              <a:spcBef>
                <a:spcPts val="1055"/>
              </a:spcBef>
              <a:buSzPct val="171000"/>
              <a:buChar char="-"/>
              <a:defRPr sz="1266">
                <a:latin typeface="Gill Sans"/>
                <a:ea typeface="Gill Sans"/>
                <a:cs typeface="Gill Sans"/>
                <a:sym typeface="Gill Sans"/>
              </a:defRPr>
            </a:lvl4pPr>
            <a:lvl5pPr marL="1714439" indent="-241093">
              <a:spcBef>
                <a:spcPts val="1055"/>
              </a:spcBef>
              <a:buSzPct val="171000"/>
              <a:defRPr sz="984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5982890" y="6509742"/>
            <a:ext cx="214313" cy="25896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9954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916" y="230191"/>
            <a:ext cx="1960752" cy="75548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701"/>
            <a:ext cx="9271000" cy="874749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3224"/>
            <a:ext cx="11425768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1367" y="650716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D1D181-4E93-46C3-B835-E35B2B9C0F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493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21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1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5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8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0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F9421-4EAC-44D6-A237-8A71B06757DF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A417A-0B09-481D-A1B8-0AB0DB584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7930B8-42B5-1F4D-869C-60E50F59F2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7000"/>
            <a:ext cx="12191999" cy="381000"/>
          </a:xfrm>
          <a:prstGeom prst="rect">
            <a:avLst/>
          </a:pr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B6A334-303D-6E47-BEE6-16BFC8953991}"/>
              </a:ext>
            </a:extLst>
          </p:cNvPr>
          <p:cNvSpPr/>
          <p:nvPr userDrawn="1"/>
        </p:nvSpPr>
        <p:spPr bwMode="auto">
          <a:xfrm>
            <a:off x="0" y="6357030"/>
            <a:ext cx="12191999" cy="112488"/>
          </a:xfrm>
          <a:prstGeom prst="rect">
            <a:avLst/>
          </a:prstGeom>
          <a:solidFill>
            <a:srgbClr val="0033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9" name="Picture 10" descr="helse-SorOst_kulor_rgb">
            <a:extLst>
              <a:ext uri="{FF2B5EF4-FFF2-40B4-BE49-F238E27FC236}">
                <a16:creationId xmlns:a16="http://schemas.microsoft.com/office/drawing/2014/main" id="{87E9E0B2-8D15-7240-B467-38C97D43E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68313" y="6523038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85D2CE5-7076-3B4E-A1DE-AA7215896AE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11354781" y="66667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</p:spPr>
      </p:cxnSp>
      <p:pic>
        <p:nvPicPr>
          <p:cNvPr id="11" name="Bilde 11" descr="OUS_logo_ppt_eng.jpg">
            <a:extLst>
              <a:ext uri="{FF2B5EF4-FFF2-40B4-BE49-F238E27FC236}">
                <a16:creationId xmlns:a16="http://schemas.microsoft.com/office/drawing/2014/main" id="{69788162-2907-7849-81F7-8F1C61B2D8B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6497638"/>
            <a:ext cx="15287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B089502-3F0B-8744-B696-34EC80304ED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88" y="6601544"/>
            <a:ext cx="2099320" cy="18091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D618D9A-F43D-614A-8CDA-DEED34BFB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381" y="6514483"/>
            <a:ext cx="327779" cy="3181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7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586526-ADDD-2F4F-85A1-CCBAADF18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61" y="1214438"/>
            <a:ext cx="9965635" cy="2387600"/>
          </a:xfrm>
        </p:spPr>
        <p:txBody>
          <a:bodyPr>
            <a:noAutofit/>
          </a:bodyPr>
          <a:lstStyle/>
          <a:p>
            <a:r>
              <a:rPr lang="nb-NO" sz="3600" b="1" dirty="0"/>
              <a:t>Hvordan kan vi utnytte våre norske gener til å bedre folkehelsen og skape innovasjon?</a:t>
            </a:r>
            <a:br>
              <a:rPr lang="nb-NO" sz="3600" b="1" dirty="0"/>
            </a:br>
            <a:br>
              <a:rPr lang="nb-NO" sz="3600" dirty="0"/>
            </a:br>
            <a:r>
              <a:rPr lang="nb-NO" sz="3600" dirty="0"/>
              <a:t>Fra én forskers perspektiv (eller platonske hule?)…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9DFBC9-7FE0-944C-890A-474983C78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Eivind Hovig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2B460-E229-1643-9C60-3FBCF89113F0}"/>
              </a:ext>
            </a:extLst>
          </p:cNvPr>
          <p:cNvSpPr txBox="1"/>
          <p:nvPr/>
        </p:nvSpPr>
        <p:spPr>
          <a:xfrm>
            <a:off x="3498574" y="4704522"/>
            <a:ext cx="529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 </a:t>
            </a:r>
            <a:r>
              <a:rPr lang="en-US" dirty="0" err="1"/>
              <a:t>vekt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offentlige</a:t>
            </a:r>
            <a:r>
              <a:rPr lang="en-US" dirty="0"/>
              <a:t> </a:t>
            </a:r>
            <a:r>
              <a:rPr lang="en-US" dirty="0" err="1"/>
              <a:t>aspekter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ligge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bunn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160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8"/>
    </mc:Choice>
    <mc:Fallback>
      <p:transition spd="slow" advTm="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Kreftsekvenseringsrapporter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7169426" cy="4431902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dirty="0">
                <a:solidFill>
                  <a:srgbClr val="FF0000"/>
                </a:solidFill>
                <a:latin typeface="+mj-lt"/>
              </a:rPr>
              <a:t>Interaktiv</a:t>
            </a:r>
            <a:r>
              <a:rPr lang="nb-NO" dirty="0">
                <a:latin typeface="+mj-lt"/>
              </a:rPr>
              <a:t>, </a:t>
            </a:r>
            <a:r>
              <a:rPr lang="nb-NO" dirty="0">
                <a:solidFill>
                  <a:srgbClr val="FF0000"/>
                </a:solidFill>
                <a:latin typeface="+mj-lt"/>
              </a:rPr>
              <a:t>lagdelt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genom</a:t>
            </a:r>
            <a:r>
              <a:rPr lang="nb-NO" dirty="0">
                <a:latin typeface="+mj-lt"/>
              </a:rPr>
              <a:t>-report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nb-NO" dirty="0">
                <a:latin typeface="+mj-lt"/>
              </a:rPr>
              <a:t>Benytter foreslåtte anbefalinger / </a:t>
            </a:r>
            <a:r>
              <a:rPr lang="nb-NO" dirty="0">
                <a:solidFill>
                  <a:srgbClr val="FF0000"/>
                </a:solidFill>
                <a:latin typeface="+mj-lt"/>
              </a:rPr>
              <a:t>nomenklatur</a:t>
            </a:r>
            <a:r>
              <a:rPr lang="nb-NO" dirty="0">
                <a:latin typeface="+mj-lt"/>
              </a:rPr>
              <a:t> (onkologi)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nb-NO" dirty="0">
                <a:latin typeface="+mj-lt"/>
              </a:rPr>
              <a:t>Lenker til </a:t>
            </a:r>
            <a:r>
              <a:rPr lang="nb-NO" dirty="0" err="1">
                <a:latin typeface="+mj-lt"/>
              </a:rPr>
              <a:t>underliggenge</a:t>
            </a:r>
            <a:r>
              <a:rPr lang="nb-NO" dirty="0">
                <a:latin typeface="+mj-lt"/>
              </a:rPr>
              <a:t> kilder (biomedisinsk litteratur, kliniske forsøk etc.)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dirty="0">
                <a:latin typeface="+mj-lt"/>
              </a:rPr>
              <a:t>Tolker </a:t>
            </a:r>
            <a:r>
              <a:rPr lang="nb-NO" dirty="0">
                <a:solidFill>
                  <a:srgbClr val="FF0000"/>
                </a:solidFill>
                <a:latin typeface="+mj-lt"/>
              </a:rPr>
              <a:t>SNVs/</a:t>
            </a:r>
            <a:r>
              <a:rPr lang="nb-NO" dirty="0" err="1">
                <a:solidFill>
                  <a:srgbClr val="FF0000"/>
                </a:solidFill>
                <a:latin typeface="+mj-lt"/>
              </a:rPr>
              <a:t>CNAs</a:t>
            </a:r>
            <a:r>
              <a:rPr lang="nb-NO" dirty="0">
                <a:latin typeface="+mj-lt"/>
              </a:rPr>
              <a:t> med hensyn på kjente </a:t>
            </a:r>
            <a:r>
              <a:rPr lang="nb-NO" dirty="0">
                <a:solidFill>
                  <a:srgbClr val="FF0000"/>
                </a:solidFill>
                <a:latin typeface="+mj-lt"/>
              </a:rPr>
              <a:t>handlingsutløsende</a:t>
            </a:r>
            <a:r>
              <a:rPr lang="nb-NO" dirty="0">
                <a:latin typeface="+mj-lt"/>
              </a:rPr>
              <a:t> varianter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dirty="0">
                <a:latin typeface="+mj-lt"/>
              </a:rPr>
              <a:t>Vurderer bidrag fra </a:t>
            </a:r>
            <a:r>
              <a:rPr lang="nb-NO" dirty="0">
                <a:solidFill>
                  <a:srgbClr val="FF0000"/>
                </a:solidFill>
                <a:latin typeface="+mj-lt"/>
              </a:rPr>
              <a:t>mutasjonssignaturer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dirty="0">
                <a:solidFill>
                  <a:srgbClr val="FF0000"/>
                </a:solidFill>
                <a:latin typeface="+mj-lt"/>
              </a:rPr>
              <a:t>Mikrosatellitt-</a:t>
            </a:r>
            <a:r>
              <a:rPr lang="nb-NO" dirty="0" err="1">
                <a:latin typeface="+mj-lt"/>
              </a:rPr>
              <a:t>stabilitetsprediktor</a:t>
            </a:r>
            <a:endParaRPr lang="nb-NO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nb-NO" dirty="0">
                <a:latin typeface="+mj-lt"/>
              </a:rPr>
              <a:t>++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34" y="1231115"/>
            <a:ext cx="4636375" cy="4679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4"/>
          <p:cNvSpPr txBox="1"/>
          <p:nvPr/>
        </p:nvSpPr>
        <p:spPr>
          <a:xfrm>
            <a:off x="4189937" y="547462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/>
              <a:t>Nakken et. al</a:t>
            </a:r>
            <a:r>
              <a:rPr lang="nb-NO" sz="1200"/>
              <a:t> . Bioinformatics. 2018 May 15;34(10):1778-1780.</a:t>
            </a:r>
            <a:r>
              <a:rPr lang="nb-NO" sz="1200" i="1"/>
              <a:t> </a:t>
            </a:r>
            <a:endParaRPr lang="nb-NO" sz="1200" i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9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"/>
    </mc:Choice>
    <mc:Fallback>
      <p:transition spd="slow" advTm="3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x-none" sz="3200" dirty="0"/>
              <a:t>Kombinatorisk eksplosjon…</a:t>
            </a:r>
            <a:endParaRPr lang="nb-NO" altLang="x-none" sz="2800" dirty="0"/>
          </a:p>
        </p:txBody>
      </p:sp>
      <p:sp>
        <p:nvSpPr>
          <p:cNvPr id="1026" name="TextBox 4"/>
          <p:cNvSpPr txBox="1">
            <a:spLocks noChangeArrowheads="1"/>
          </p:cNvSpPr>
          <p:nvPr/>
        </p:nvSpPr>
        <p:spPr bwMode="auto">
          <a:xfrm>
            <a:off x="3489980" y="5528922"/>
            <a:ext cx="3492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r>
              <a:rPr lang="nb-NO" altLang="x-none" sz="1200" dirty="0" err="1"/>
              <a:t>Klauschen</a:t>
            </a:r>
            <a:r>
              <a:rPr lang="nb-NO" altLang="x-none" sz="1200" dirty="0"/>
              <a:t> et al, </a:t>
            </a:r>
            <a:r>
              <a:rPr lang="nb-NO" altLang="x-none" sz="1200" dirty="0" err="1"/>
              <a:t>Oncoscience</a:t>
            </a:r>
            <a:r>
              <a:rPr lang="nb-NO" altLang="x-none" sz="1200" dirty="0"/>
              <a:t>, I;7, 2014</a:t>
            </a:r>
          </a:p>
        </p:txBody>
      </p:sp>
      <p:pic>
        <p:nvPicPr>
          <p:cNvPr id="1027" name="Picture 2" descr="Skjermbilde 2016-10-25 kl. 11.56.56.jpg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81" r="-20" b="49870"/>
          <a:stretch/>
        </p:blipFill>
        <p:spPr bwMode="auto">
          <a:xfrm>
            <a:off x="3078145" y="1281596"/>
            <a:ext cx="8888400" cy="364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6A6C07D-BCF0-7744-82AC-B9419258506C}"/>
              </a:ext>
            </a:extLst>
          </p:cNvPr>
          <p:cNvSpPr txBox="1"/>
          <p:nvPr/>
        </p:nvSpPr>
        <p:spPr>
          <a:xfrm>
            <a:off x="838200" y="1129812"/>
            <a:ext cx="704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Søk gjennom alle kombinasjoner kan  ikke gjøres på pasienter</a:t>
            </a:r>
          </a:p>
          <a:p>
            <a:endParaRPr lang="nb-NO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B2FC08-1B5D-2046-AB58-EBE7CA03878C}"/>
              </a:ext>
            </a:extLst>
          </p:cNvPr>
          <p:cNvSpPr/>
          <p:nvPr/>
        </p:nvSpPr>
        <p:spPr>
          <a:xfrm>
            <a:off x="3300019" y="2380378"/>
            <a:ext cx="234779" cy="279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DF814E6-2B16-1143-9133-3A4F12B1FFE4}"/>
              </a:ext>
            </a:extLst>
          </p:cNvPr>
          <p:cNvSpPr txBox="1"/>
          <p:nvPr/>
        </p:nvSpPr>
        <p:spPr>
          <a:xfrm>
            <a:off x="6058958" y="1886085"/>
            <a:ext cx="3400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#  mulige kombinasjonsterapier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098585D-85AB-FB44-8FCF-0E3EC6188193}"/>
              </a:ext>
            </a:extLst>
          </p:cNvPr>
          <p:cNvSpPr txBox="1"/>
          <p:nvPr/>
        </p:nvSpPr>
        <p:spPr>
          <a:xfrm rot="16200000">
            <a:off x="2010147" y="3303392"/>
            <a:ext cx="25797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# stoffer i kombinasjonsbehandling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0DAD8C4-A597-3849-9473-26BBDA19E646}"/>
              </a:ext>
            </a:extLst>
          </p:cNvPr>
          <p:cNvSpPr txBox="1"/>
          <p:nvPr/>
        </p:nvSpPr>
        <p:spPr>
          <a:xfrm>
            <a:off x="6124191" y="4612191"/>
            <a:ext cx="333569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b-NO" dirty="0"/>
              <a:t>#  handlingsutløsende mutasjoner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1F28B45-CEA7-C549-AE5D-FF3C5DFA1BFC}"/>
              </a:ext>
            </a:extLst>
          </p:cNvPr>
          <p:cNvSpPr txBox="1"/>
          <p:nvPr/>
        </p:nvSpPr>
        <p:spPr>
          <a:xfrm>
            <a:off x="6096000" y="5307890"/>
            <a:ext cx="6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CD766B0-747C-3B42-A38C-0EA57FC6029F}"/>
              </a:ext>
            </a:extLst>
          </p:cNvPr>
          <p:cNvSpPr txBox="1"/>
          <p:nvPr/>
        </p:nvSpPr>
        <p:spPr>
          <a:xfrm>
            <a:off x="8986652" y="4992863"/>
            <a:ext cx="267244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9880 mulige kombinasjoner  ved valg av 3 stoffer fra et bibliotek på 40 stoffer</a:t>
            </a:r>
          </a:p>
        </p:txBody>
      </p:sp>
    </p:spTree>
    <p:extLst>
      <p:ext uri="{BB962C8B-B14F-4D97-AF65-F5344CB8AC3E}">
        <p14:creationId xmlns:p14="http://schemas.microsoft.com/office/powerpoint/2010/main" val="412192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E7822-4E9C-9543-ABDB-DD673CC9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Finne rett klinisk studie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E875FA4-8D05-EC42-A4C9-DFB7BC64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Finne pågående kliniske studier som klaffer med molekylære endringer:</a:t>
            </a:r>
          </a:p>
          <a:p>
            <a:endParaRPr lang="nb-NO"/>
          </a:p>
          <a:p>
            <a:pPr marL="457200" lvl="1" indent="0">
              <a:buNone/>
            </a:pPr>
            <a:r>
              <a:rPr lang="nb-NO"/>
              <a:t>14302 studier </a:t>
            </a:r>
            <a:r>
              <a:rPr lang="nb-NO" b="1"/>
              <a:t>rekrutterer for kreftbehandling</a:t>
            </a:r>
          </a:p>
          <a:p>
            <a:pPr marL="457200" lvl="1" indent="0">
              <a:buNone/>
            </a:pPr>
            <a:r>
              <a:rPr lang="nb-NO"/>
              <a:t>men bare 191 i Norge</a:t>
            </a:r>
          </a:p>
          <a:p>
            <a:pPr marL="457200" lvl="1" indent="0">
              <a:buNone/>
            </a:pPr>
            <a:endParaRPr lang="nb-NO"/>
          </a:p>
          <a:p>
            <a:pPr marL="457200" lvl="1" indent="0">
              <a:buNone/>
            </a:pPr>
            <a:r>
              <a:rPr lang="nb-NO"/>
              <a:t>Mange studier krever screening for DNA-forandring….</a:t>
            </a:r>
          </a:p>
          <a:p>
            <a:pPr marL="457200" lvl="1" indent="0">
              <a:buNone/>
            </a:pPr>
            <a:endParaRPr lang="nb-NO"/>
          </a:p>
          <a:p>
            <a:pPr marL="457200" lvl="1" indent="0">
              <a:buNone/>
            </a:pPr>
            <a:endParaRPr lang="nb-NO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F746DC-9760-FF47-A234-951B8F23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838" y="664592"/>
            <a:ext cx="2664296" cy="7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"/>
    </mc:Choice>
    <mc:Fallback>
      <p:transition spd="slow" advTm="35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C01487-08EE-4F40-9040-A199D3C9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Men, det butter: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C47CA-0A22-A246-AFA1-7F8597EA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5504" cy="4351338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Ingen hensiktsmessig IKT-infrastruktur for forskning eller ved forandring av systemet</a:t>
            </a:r>
          </a:p>
          <a:p>
            <a:r>
              <a:rPr lang="nb-NO" dirty="0"/>
              <a:t>Tungrodde og uklare tjenesteveier og beslutningsprosesser. Tjenesteleverandør Sykehuspartner i stor grad frikoplet fra aktiviteten ved OUS…</a:t>
            </a:r>
          </a:p>
          <a:p>
            <a:r>
              <a:rPr lang="nb-NO" dirty="0" err="1"/>
              <a:t>eJournalsystemer</a:t>
            </a:r>
            <a:r>
              <a:rPr lang="nb-NO" dirty="0"/>
              <a:t> ikke felles for landet</a:t>
            </a:r>
          </a:p>
          <a:p>
            <a:r>
              <a:rPr lang="nb-NO" dirty="0"/>
              <a:t>Ingen mekanismer for strukturert å fange opp genetiske endringer i kreft</a:t>
            </a:r>
          </a:p>
          <a:p>
            <a:r>
              <a:rPr lang="nb-NO" dirty="0"/>
              <a:t>Ingen mekanismer for å kople genetiske endringer til valgte behandlinger</a:t>
            </a:r>
          </a:p>
          <a:p>
            <a:r>
              <a:rPr lang="nb-NO" dirty="0"/>
              <a:t>Ingen mekanismer for å se behandlingsresultats-data mot genetiske endringer</a:t>
            </a:r>
          </a:p>
          <a:p>
            <a:r>
              <a:rPr lang="nb-NO" dirty="0"/>
              <a:t>Vanskelig med “Big data” når lover og regler i praksis bremser all virksomhet når reglementet ikke er harmonisert</a:t>
            </a:r>
          </a:p>
          <a:p>
            <a:r>
              <a:rPr lang="nb-NO" dirty="0"/>
              <a:t>osv. osv.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009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"/>
    </mc:Choice>
    <mc:Fallback>
      <p:transition spd="slow" advTm="3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307999-920A-405C-B8CB-7B303D22F702}"/>
              </a:ext>
            </a:extLst>
          </p:cNvPr>
          <p:cNvSpPr txBox="1"/>
          <p:nvPr/>
        </p:nvSpPr>
        <p:spPr>
          <a:xfrm>
            <a:off x="8839475" y="4791918"/>
            <a:ext cx="282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2985 nordmenn</a:t>
            </a:r>
          </a:p>
          <a:p>
            <a:r>
              <a:rPr lang="nb-NO" sz="2400" dirty="0"/>
              <a:t>3519 svensker</a:t>
            </a:r>
          </a:p>
          <a:p>
            <a:r>
              <a:rPr lang="nb-NO" sz="2400" dirty="0"/>
              <a:t>1606 dansker 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1B00333-402D-6145-AE02-A316584F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2" y="48441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4. “Norske gener”: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087C2F5-D26F-8D44-8615-2570DD76989B}"/>
              </a:ext>
            </a:extLst>
          </p:cNvPr>
          <p:cNvSpPr txBox="1"/>
          <p:nvPr/>
        </p:nvSpPr>
        <p:spPr>
          <a:xfrm>
            <a:off x="531683" y="1835669"/>
            <a:ext cx="2563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18 000 karakteriserte</a:t>
            </a:r>
          </a:p>
          <a:p>
            <a:r>
              <a:rPr lang="nb-NO"/>
              <a:t>DNA-prøver fra selvrapporterte</a:t>
            </a:r>
          </a:p>
          <a:p>
            <a:r>
              <a:rPr lang="nb-NO"/>
              <a:t>familier med for mye kreft i familien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3568385-67D7-7C48-8759-8B3C1DDC92B3}"/>
              </a:ext>
            </a:extLst>
          </p:cNvPr>
          <p:cNvSpPr txBox="1"/>
          <p:nvPr/>
        </p:nvSpPr>
        <p:spPr>
          <a:xfrm>
            <a:off x="531683" y="4283667"/>
            <a:ext cx="213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2000 helgenom-</a:t>
            </a:r>
          </a:p>
          <a:p>
            <a:r>
              <a:rPr lang="nb-NO" sz="2400"/>
              <a:t>sekvensert</a:t>
            </a:r>
          </a:p>
        </p:txBody>
      </p:sp>
      <p:pic>
        <p:nvPicPr>
          <p:cNvPr id="10" name="Plassholder for innhold 4">
            <a:extLst>
              <a:ext uri="{FF2B5EF4-FFF2-40B4-BE49-F238E27FC236}">
                <a16:creationId xmlns:a16="http://schemas.microsoft.com/office/drawing/2014/main" id="{CC6D7932-5E44-D942-A612-A1F55713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133" y="0"/>
            <a:ext cx="6166867" cy="636555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CB05D8E-09C8-6949-B51D-7A2681D0D872}"/>
              </a:ext>
            </a:extLst>
          </p:cNvPr>
          <p:cNvSpPr txBox="1"/>
          <p:nvPr/>
        </p:nvSpPr>
        <p:spPr>
          <a:xfrm>
            <a:off x="4228924" y="4606833"/>
            <a:ext cx="3224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Hierarkisk klyngeanalyse av den gjennomsnittlige kumulative summen av </a:t>
            </a:r>
            <a:r>
              <a:rPr lang="nb-NO" dirty="0" err="1"/>
              <a:t>haplotypedeling</a:t>
            </a:r>
            <a:r>
              <a:rPr lang="nb-NO" dirty="0"/>
              <a:t> (IBD &gt; 3cM) innen og mellom fylker i Norge,</a:t>
            </a:r>
          </a:p>
          <a:p>
            <a:r>
              <a:rPr lang="nb-NO" dirty="0"/>
              <a:t> </a:t>
            </a:r>
            <a:r>
              <a:rPr lang="nb-NO" dirty="0" err="1"/>
              <a:t>centiMorgan</a:t>
            </a:r>
            <a:r>
              <a:rPr lang="nb-NO" dirty="0"/>
              <a:t> (</a:t>
            </a:r>
            <a:r>
              <a:rPr lang="nb-NO" dirty="0" err="1"/>
              <a:t>cM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304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"/>
    </mc:Choice>
    <mc:Fallback>
      <p:transition spd="slow" advTm="3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DA04C1-2B70-5249-8536-6909969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229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Oversikt over variasjon i omlag 1000 norske </a:t>
            </a:r>
            <a:r>
              <a:rPr lang="nb-NO" sz="3600" dirty="0" err="1"/>
              <a:t>eksomer</a:t>
            </a:r>
            <a:endParaRPr lang="nb-NO" sz="3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131BF80-1889-6549-AB18-43EDE227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90" y="1192976"/>
            <a:ext cx="8597419" cy="515674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FD1736-154F-EE4B-BCDE-727AFCB5A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97" y="1308723"/>
            <a:ext cx="3101112" cy="13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"/>
    </mc:Choice>
    <mc:Fallback>
      <p:transition spd="slow" advTm="3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Nasjonal variantfrekvensdatabase? </a:t>
            </a:r>
            <a:br>
              <a:rPr lang="nb-NO" sz="4000" dirty="0"/>
            </a:br>
            <a:r>
              <a:rPr lang="nb-NO" sz="3200" dirty="0"/>
              <a:t>Prosjekt fra Utredningen om presisjonsmedisin…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09FDD85-09D4-4B40-9870-C60E51627A5A}"/>
              </a:ext>
            </a:extLst>
          </p:cNvPr>
          <p:cNvSpPr txBox="1"/>
          <p:nvPr/>
        </p:nvSpPr>
        <p:spPr>
          <a:xfrm>
            <a:off x="1086679" y="2247369"/>
            <a:ext cx="91406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Prosjektet gitt til OUS via HSØ:</a:t>
            </a:r>
          </a:p>
          <a:p>
            <a:r>
              <a:rPr lang="nb-NO" sz="2000" dirty="0"/>
              <a:t>Innsamling av </a:t>
            </a:r>
            <a:r>
              <a:rPr lang="nb-NO" sz="2000" dirty="0" err="1"/>
              <a:t>genvarianter</a:t>
            </a:r>
            <a:r>
              <a:rPr lang="nb-NO" sz="2000" dirty="0"/>
              <a:t> fra medisinskgenetiske laboratorier</a:t>
            </a:r>
          </a:p>
          <a:p>
            <a:br>
              <a:rPr lang="nb-NO" sz="2000" dirty="0"/>
            </a:br>
            <a:r>
              <a:rPr lang="nb-NO" sz="2000" dirty="0"/>
              <a:t>Krav:</a:t>
            </a:r>
          </a:p>
          <a:p>
            <a:r>
              <a:rPr lang="nb-NO" sz="2000" dirty="0"/>
              <a:t>Bare godkjente kvalitetsregistre</a:t>
            </a:r>
          </a:p>
          <a:p>
            <a:r>
              <a:rPr lang="nb-NO" sz="2000" dirty="0"/>
              <a:t>Treveis sammenslåing</a:t>
            </a:r>
          </a:p>
          <a:p>
            <a:r>
              <a:rPr lang="nb-NO" sz="2000" dirty="0"/>
              <a:t>Ikke mindre enn 4-5 varianter representert</a:t>
            </a:r>
          </a:p>
          <a:p>
            <a:r>
              <a:rPr lang="nb-NO" sz="2000" dirty="0"/>
              <a:t>Ingen andre data enn frekvens av hver variant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591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"/>
    </mc:Choice>
    <mc:Fallback>
      <p:transition spd="slow" advTm="4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7712FD-453E-4546-A6D8-7379B3A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Men, det butter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635848-C1EF-0E49-8590-94E80970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Krevende håndtering av sensitive data</a:t>
            </a:r>
          </a:p>
          <a:p>
            <a:r>
              <a:rPr lang="nb-NO" dirty="0"/>
              <a:t>Uklar tolkning av GDPR:</a:t>
            </a:r>
          </a:p>
          <a:p>
            <a:pPr lvl="1"/>
            <a:r>
              <a:rPr lang="nb-NO" dirty="0"/>
              <a:t> Lokalt: Uklar ansvarsfordeling og stor straff </a:t>
            </a:r>
          </a:p>
          <a:p>
            <a:pPr marL="914400" lvl="2" indent="0">
              <a:buNone/>
            </a:pPr>
            <a:r>
              <a:rPr lang="nb-NO" dirty="0"/>
              <a:t>ved brudd</a:t>
            </a:r>
          </a:p>
          <a:p>
            <a:pPr lvl="1"/>
            <a:r>
              <a:rPr lang="nb-NO" dirty="0"/>
              <a:t>Nasjonalt: Nasjonalt skriv, men liten praksis </a:t>
            </a:r>
          </a:p>
          <a:p>
            <a:pPr lvl="1"/>
            <a:r>
              <a:rPr lang="nb-NO" dirty="0"/>
              <a:t>Internasjonalt</a:t>
            </a:r>
          </a:p>
          <a:p>
            <a:pPr lvl="2"/>
            <a:r>
              <a:rPr lang="nb-NO" dirty="0"/>
              <a:t>Skytjenester med helsedata</a:t>
            </a:r>
          </a:p>
          <a:p>
            <a:pPr lvl="2"/>
            <a:r>
              <a:rPr lang="nb-NO" dirty="0"/>
              <a:t>Datadeling osv. </a:t>
            </a:r>
          </a:p>
          <a:p>
            <a:pPr lvl="2"/>
            <a:r>
              <a:rPr lang="nb-NO" dirty="0"/>
              <a:t>Ingen europeiske praktiske retningslinjer</a:t>
            </a:r>
          </a:p>
          <a:p>
            <a:r>
              <a:rPr lang="nb-NO" dirty="0"/>
              <a:t>Ingen løsninger for deling av data…</a:t>
            </a:r>
          </a:p>
          <a:p>
            <a:r>
              <a:rPr lang="nb-NO" dirty="0" err="1"/>
              <a:t>Beacon</a:t>
            </a:r>
            <a:r>
              <a:rPr lang="nb-NO" dirty="0"/>
              <a:t>-nettverk: Den mest basale måte å dele data om human genetisk variasjon på: Kan foreløpig ikke brukes ved OUS, men i bruk i mange europeiske land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B3B9A0-00AD-EE40-AA8A-F11F7E7DD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74" y="-104172"/>
            <a:ext cx="4940843" cy="49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5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"/>
    </mc:Choice>
    <mc:Fallback>
      <p:transition spd="slow" advTm="1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153285" y="731747"/>
            <a:ext cx="7728653" cy="4578190"/>
            <a:chOff x="-108520" y="980728"/>
            <a:chExt cx="8755470" cy="5040560"/>
          </a:xfrm>
        </p:grpSpPr>
        <p:graphicFrame>
          <p:nvGraphicFramePr>
            <p:cNvPr id="18" name="Diagrama 17"/>
            <p:cNvGraphicFramePr/>
            <p:nvPr>
              <p:extLst>
                <p:ext uri="{D42A27DB-BD31-4B8C-83A1-F6EECF244321}">
                  <p14:modId xmlns:p14="http://schemas.microsoft.com/office/powerpoint/2010/main" val="422562096"/>
                </p:ext>
              </p:extLst>
            </p:nvPr>
          </p:nvGraphicFramePr>
          <p:xfrm>
            <a:off x="5789242" y="980728"/>
            <a:ext cx="2857708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Forma libre 19"/>
            <p:cNvSpPr/>
            <p:nvPr/>
          </p:nvSpPr>
          <p:spPr>
            <a:xfrm>
              <a:off x="274045" y="2053817"/>
              <a:ext cx="2811228" cy="2725349"/>
            </a:xfrm>
            <a:custGeom>
              <a:avLst/>
              <a:gdLst>
                <a:gd name="connsiteX0" fmla="*/ 0 w 2811228"/>
                <a:gd name="connsiteY0" fmla="*/ 1362675 h 2725349"/>
                <a:gd name="connsiteX1" fmla="*/ 1405614 w 2811228"/>
                <a:gd name="connsiteY1" fmla="*/ 0 h 2725349"/>
                <a:gd name="connsiteX2" fmla="*/ 2811228 w 2811228"/>
                <a:gd name="connsiteY2" fmla="*/ 1362675 h 2725349"/>
                <a:gd name="connsiteX3" fmla="*/ 1405614 w 2811228"/>
                <a:gd name="connsiteY3" fmla="*/ 2725350 h 2725349"/>
                <a:gd name="connsiteX4" fmla="*/ 0 w 2811228"/>
                <a:gd name="connsiteY4" fmla="*/ 1362675 h 272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228" h="2725349">
                  <a:moveTo>
                    <a:pt x="0" y="1362675"/>
                  </a:moveTo>
                  <a:cubicBezTo>
                    <a:pt x="0" y="610090"/>
                    <a:pt x="629315" y="0"/>
                    <a:pt x="1405614" y="0"/>
                  </a:cubicBezTo>
                  <a:cubicBezTo>
                    <a:pt x="2181913" y="0"/>
                    <a:pt x="2811228" y="610090"/>
                    <a:pt x="2811228" y="1362675"/>
                  </a:cubicBezTo>
                  <a:cubicBezTo>
                    <a:pt x="2811228" y="2115260"/>
                    <a:pt x="2181913" y="2725350"/>
                    <a:pt x="1405614" y="2725350"/>
                  </a:cubicBezTo>
                  <a:cubicBezTo>
                    <a:pt x="629315" y="2725350"/>
                    <a:pt x="0" y="2115260"/>
                    <a:pt x="0" y="1362675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965633"/>
                <a:satOff val="28456"/>
                <a:lumOff val="75882"/>
                <a:alphaOff val="0"/>
              </a:schemeClr>
            </a:fillRef>
            <a:effectRef idx="0">
              <a:schemeClr val="accent4">
                <a:hueOff val="5965633"/>
                <a:satOff val="28456"/>
                <a:lumOff val="758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0684" tIns="361251" rIns="370684" bIns="361251" numCol="1" spcCol="1270" anchor="ctr" anchorCtr="0">
              <a:noAutofit/>
            </a:bodyPr>
            <a:lstStyle/>
            <a:p>
              <a:pPr algn="ctr" defTabSz="216693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4875" dirty="0">
                  <a:solidFill>
                    <a:prstClr val="white"/>
                  </a:solidFill>
                  <a:latin typeface="Arial"/>
                </a:rPr>
                <a:t>EGA</a:t>
              </a:r>
            </a:p>
          </p:txBody>
        </p:sp>
        <p:sp>
          <p:nvSpPr>
            <p:cNvPr id="39" name="Arco de bloque 38"/>
            <p:cNvSpPr/>
            <p:nvPr/>
          </p:nvSpPr>
          <p:spPr bwMode="auto">
            <a:xfrm rot="5400000">
              <a:off x="-179708" y="1561103"/>
              <a:ext cx="3853151" cy="3710775"/>
            </a:xfrm>
            <a:prstGeom prst="blockArc">
              <a:avLst>
                <a:gd name="adj1" fmla="val 10709828"/>
                <a:gd name="adj2" fmla="val 89628"/>
                <a:gd name="adj3" fmla="val 12136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1712509" y="4971756"/>
              <a:ext cx="485228" cy="25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ELSI</a:t>
              </a:r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5272260" y="2688349"/>
              <a:ext cx="1518200" cy="1518200"/>
            </a:xfrm>
            <a:custGeom>
              <a:avLst/>
              <a:gdLst>
                <a:gd name="connsiteX0" fmla="*/ 0 w 932165"/>
                <a:gd name="connsiteY0" fmla="*/ 466083 h 932165"/>
                <a:gd name="connsiteX1" fmla="*/ 466083 w 932165"/>
                <a:gd name="connsiteY1" fmla="*/ 0 h 932165"/>
                <a:gd name="connsiteX2" fmla="*/ 932166 w 932165"/>
                <a:gd name="connsiteY2" fmla="*/ 466083 h 932165"/>
                <a:gd name="connsiteX3" fmla="*/ 466083 w 932165"/>
                <a:gd name="connsiteY3" fmla="*/ 932166 h 932165"/>
                <a:gd name="connsiteX4" fmla="*/ 0 w 932165"/>
                <a:gd name="connsiteY4" fmla="*/ 466083 h 9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65" h="932165">
                  <a:moveTo>
                    <a:pt x="0" y="466083"/>
                  </a:moveTo>
                  <a:cubicBezTo>
                    <a:pt x="0" y="208672"/>
                    <a:pt x="208672" y="0"/>
                    <a:pt x="466083" y="0"/>
                  </a:cubicBezTo>
                  <a:cubicBezTo>
                    <a:pt x="723494" y="0"/>
                    <a:pt x="932166" y="208672"/>
                    <a:pt x="932166" y="466083"/>
                  </a:cubicBezTo>
                  <a:cubicBezTo>
                    <a:pt x="932166" y="723494"/>
                    <a:pt x="723494" y="932166"/>
                    <a:pt x="466083" y="932166"/>
                  </a:cubicBezTo>
                  <a:cubicBezTo>
                    <a:pt x="208672" y="932166"/>
                    <a:pt x="0" y="723494"/>
                    <a:pt x="0" y="4660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48479"/>
                <a:satOff val="14309"/>
                <a:lumOff val="-7255"/>
                <a:alphaOff val="0"/>
              </a:schemeClr>
            </a:fillRef>
            <a:effectRef idx="0">
              <a:schemeClr val="accent5">
                <a:hueOff val="3048479"/>
                <a:satOff val="14309"/>
                <a:lumOff val="-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052" tIns="109052" rIns="109052" bIns="109052" numCol="1" spcCol="1270" anchor="ctr" anchorCtr="0">
              <a:noAutofit/>
            </a:bodyPr>
            <a:lstStyle/>
            <a:p>
              <a:pPr algn="ctr" defTabSz="466725" fontAlgn="base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2700" b="1" dirty="0">
                  <a:solidFill>
                    <a:prstClr val="white"/>
                  </a:solidFill>
                  <a:latin typeface="DK Lemon Yellow Sun" panose="02000000000000000000" pitchFamily="50" charset="0"/>
                </a:rPr>
                <a:t>Local </a:t>
              </a:r>
              <a:r>
                <a:rPr lang="en-US" sz="2700" b="1" dirty="0">
                  <a:solidFill>
                    <a:prstClr val="white"/>
                  </a:solidFill>
                  <a:latin typeface="DK Lemon Yellow Sun" panose="02000000000000000000" pitchFamily="50" charset="0"/>
                </a:rPr>
                <a:t>EGA</a:t>
              </a:r>
              <a:endParaRPr lang="es-ES" sz="2700" b="1" dirty="0">
                <a:solidFill>
                  <a:prstClr val="white"/>
                </a:solidFill>
                <a:latin typeface="DK Lemon Yellow Sun" panose="02000000000000000000" pitchFamily="50" charset="0"/>
              </a:endParaRPr>
            </a:p>
          </p:txBody>
        </p:sp>
        <p:cxnSp>
          <p:nvCxnSpPr>
            <p:cNvPr id="38" name="Conector recto de flecha 37"/>
            <p:cNvCxnSpPr>
              <a:stCxn id="13" idx="2"/>
            </p:cNvCxnSpPr>
            <p:nvPr/>
          </p:nvCxnSpPr>
          <p:spPr bwMode="auto">
            <a:xfrm flipH="1">
              <a:off x="3544848" y="3444232"/>
              <a:ext cx="1459200" cy="1114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66" name="CuadroTexto 65"/>
            <p:cNvSpPr txBox="1"/>
            <p:nvPr/>
          </p:nvSpPr>
          <p:spPr>
            <a:xfrm>
              <a:off x="3859457" y="3139258"/>
              <a:ext cx="1022757" cy="609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INTENS SYNK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prstClr val="black"/>
                </a:solidFill>
                <a:latin typeface="DK Lemon Yellow Sun" panose="02000000000000000000" pitchFamily="50" charset="0"/>
                <a:cs typeface="ＭＳ Ｐゴシック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err="1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på</a:t>
              </a:r>
              <a:r>
                <a:rPr lang="en-US" sz="1050" dirty="0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 metadata</a:t>
              </a:r>
              <a:endParaRPr lang="es-ES" sz="1050" dirty="0">
                <a:solidFill>
                  <a:prstClr val="black"/>
                </a:solidFill>
                <a:latin typeface="DK Lemon Yellow Sun" panose="02000000000000000000" pitchFamily="50" charset="0"/>
                <a:cs typeface="ＭＳ Ｐゴシック" charset="0"/>
              </a:endParaRPr>
            </a:p>
          </p:txBody>
        </p:sp>
        <p:sp>
          <p:nvSpPr>
            <p:cNvPr id="10" name="Flecha curvada hacia arriba 9"/>
            <p:cNvSpPr/>
            <p:nvPr/>
          </p:nvSpPr>
          <p:spPr bwMode="auto">
            <a:xfrm rot="10800000">
              <a:off x="3354757" y="1828050"/>
              <a:ext cx="2657403" cy="515532"/>
            </a:xfrm>
            <a:prstGeom prst="curved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 rot="21439181">
              <a:off x="4156642" y="1550849"/>
              <a:ext cx="1053630" cy="597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err="1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Autentisering</a:t>
              </a:r>
              <a:endParaRPr lang="en-US" sz="1050" dirty="0">
                <a:solidFill>
                  <a:prstClr val="black"/>
                </a:solidFill>
                <a:latin typeface="DK Lemon Yellow Sun" panose="02000000000000000000" pitchFamily="50" charset="0"/>
                <a:cs typeface="ＭＳ Ｐゴシック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25" dirty="0">
                <a:solidFill>
                  <a:prstClr val="black"/>
                </a:solidFill>
                <a:latin typeface="DK Lemon Yellow Sun" panose="02000000000000000000" pitchFamily="50" charset="0"/>
                <a:cs typeface="ＭＳ Ｐゴシック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err="1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Autorisering</a:t>
              </a:r>
              <a:endParaRPr lang="es-ES" sz="1050" dirty="0">
                <a:solidFill>
                  <a:prstClr val="black"/>
                </a:solidFill>
                <a:latin typeface="DK Lemon Yellow Sun" panose="02000000000000000000" pitchFamily="50" charset="0"/>
                <a:cs typeface="ＭＳ Ｐゴシック" charset="0"/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4919442" y="4647557"/>
              <a:ext cx="1248096" cy="1248096"/>
            </a:xfrm>
            <a:custGeom>
              <a:avLst/>
              <a:gdLst>
                <a:gd name="connsiteX0" fmla="*/ 0 w 932165"/>
                <a:gd name="connsiteY0" fmla="*/ 466083 h 932165"/>
                <a:gd name="connsiteX1" fmla="*/ 466083 w 932165"/>
                <a:gd name="connsiteY1" fmla="*/ 0 h 932165"/>
                <a:gd name="connsiteX2" fmla="*/ 932166 w 932165"/>
                <a:gd name="connsiteY2" fmla="*/ 466083 h 932165"/>
                <a:gd name="connsiteX3" fmla="*/ 466083 w 932165"/>
                <a:gd name="connsiteY3" fmla="*/ 932166 h 932165"/>
                <a:gd name="connsiteX4" fmla="*/ 0 w 932165"/>
                <a:gd name="connsiteY4" fmla="*/ 466083 h 9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65" h="932165">
                  <a:moveTo>
                    <a:pt x="0" y="466083"/>
                  </a:moveTo>
                  <a:cubicBezTo>
                    <a:pt x="0" y="208672"/>
                    <a:pt x="208672" y="0"/>
                    <a:pt x="466083" y="0"/>
                  </a:cubicBezTo>
                  <a:cubicBezTo>
                    <a:pt x="723494" y="0"/>
                    <a:pt x="932166" y="208672"/>
                    <a:pt x="932166" y="466083"/>
                  </a:cubicBezTo>
                  <a:cubicBezTo>
                    <a:pt x="932166" y="723494"/>
                    <a:pt x="723494" y="932166"/>
                    <a:pt x="466083" y="932166"/>
                  </a:cubicBezTo>
                  <a:cubicBezTo>
                    <a:pt x="208672" y="932166"/>
                    <a:pt x="0" y="723494"/>
                    <a:pt x="0" y="46608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42395"/>
                <a:satOff val="71544"/>
                <a:lumOff val="-36274"/>
                <a:alphaOff val="0"/>
              </a:schemeClr>
            </a:fillRef>
            <a:effectRef idx="0">
              <a:schemeClr val="accent5">
                <a:hueOff val="15242395"/>
                <a:satOff val="71544"/>
                <a:lumOff val="-362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052" tIns="109052" rIns="109052" bIns="109052" numCol="1" spcCol="1270" anchor="ctr" anchorCtr="0">
              <a:noAutofit/>
            </a:bodyPr>
            <a:lstStyle/>
            <a:p>
              <a:pPr algn="ctr" defTabSz="46672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prstClr val="white"/>
                  </a:solidFill>
                  <a:latin typeface="Arial"/>
                </a:rPr>
                <a:t>Andre </a:t>
              </a:r>
              <a:r>
                <a:rPr lang="en-US" sz="1200" dirty="0">
                  <a:solidFill>
                    <a:prstClr val="white"/>
                  </a:solidFill>
                  <a:latin typeface="Arial"/>
                </a:rPr>
                <a:t>(</a:t>
              </a:r>
              <a:r>
                <a:rPr lang="en-US" sz="1200" dirty="0" err="1">
                  <a:solidFill>
                    <a:prstClr val="white"/>
                  </a:solidFill>
                  <a:latin typeface="Arial"/>
                </a:rPr>
                <a:t>tjenester</a:t>
              </a:r>
              <a:r>
                <a:rPr lang="en-US" sz="1200" dirty="0">
                  <a:solidFill>
                    <a:prstClr val="white"/>
                  </a:solidFill>
                  <a:latin typeface="Arial"/>
                </a:rPr>
                <a:t>, </a:t>
              </a:r>
              <a:r>
                <a:rPr lang="en-US" sz="1200" dirty="0" err="1">
                  <a:solidFill>
                    <a:prstClr val="white"/>
                  </a:solidFill>
                  <a:latin typeface="Arial"/>
                </a:rPr>
                <a:t>brukere</a:t>
              </a:r>
              <a:r>
                <a:rPr lang="en-US" sz="1200" dirty="0">
                  <a:solidFill>
                    <a:prstClr val="white"/>
                  </a:solidFill>
                  <a:latin typeface="Arial"/>
                </a:rPr>
                <a:t>…)</a:t>
              </a:r>
            </a:p>
          </p:txBody>
        </p:sp>
        <p:cxnSp>
          <p:nvCxnSpPr>
            <p:cNvPr id="29" name="Conector recto de flecha 28"/>
            <p:cNvCxnSpPr>
              <a:stCxn id="27" idx="0"/>
            </p:cNvCxnSpPr>
            <p:nvPr/>
          </p:nvCxnSpPr>
          <p:spPr bwMode="auto">
            <a:xfrm flipH="1" flipV="1">
              <a:off x="3032700" y="4726424"/>
              <a:ext cx="1886742" cy="54518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30" name="CuadroTexto 29"/>
            <p:cNvSpPr txBox="1"/>
            <p:nvPr/>
          </p:nvSpPr>
          <p:spPr>
            <a:xfrm rot="977580">
              <a:off x="3499932" y="4588613"/>
              <a:ext cx="1173120" cy="406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err="1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Oppdage</a:t>
              </a:r>
              <a:endParaRPr lang="es-ES" dirty="0">
                <a:solidFill>
                  <a:prstClr val="black"/>
                </a:solidFill>
                <a:latin typeface="DK Lemon Yellow Sun" panose="02000000000000000000" pitchFamily="50" charset="0"/>
                <a:cs typeface="ＭＳ Ｐゴシック" charset="0"/>
              </a:endParaRPr>
            </a:p>
          </p:txBody>
        </p:sp>
        <p:sp>
          <p:nvSpPr>
            <p:cNvPr id="13" name="Anillo 12"/>
            <p:cNvSpPr/>
            <p:nvPr/>
          </p:nvSpPr>
          <p:spPr bwMode="auto">
            <a:xfrm>
              <a:off x="5004048" y="2410948"/>
              <a:ext cx="2032986" cy="2066568"/>
            </a:xfrm>
            <a:prstGeom prst="donut">
              <a:avLst>
                <a:gd name="adj" fmla="val 1384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0" rIns="68580" bIns="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prstClr val="black"/>
                </a:solidFill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834286" y="2378048"/>
              <a:ext cx="456173" cy="279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API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884980" y="4191775"/>
              <a:ext cx="485228" cy="25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ELSI</a:t>
              </a: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1695534" y="1421603"/>
              <a:ext cx="862952" cy="50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API</a:t>
              </a:r>
              <a:r>
                <a:rPr lang="en-US" sz="2400" baseline="-25000" dirty="0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s</a:t>
              </a:r>
            </a:p>
          </p:txBody>
        </p:sp>
        <p:sp>
          <p:nvSpPr>
            <p:cNvPr id="44" name="CuadroTexto 43"/>
            <p:cNvSpPr txBox="1"/>
            <p:nvPr/>
          </p:nvSpPr>
          <p:spPr>
            <a:xfrm rot="19202410">
              <a:off x="6649496" y="2328346"/>
              <a:ext cx="902903" cy="279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err="1">
                  <a:solidFill>
                    <a:prstClr val="black"/>
                  </a:solidFill>
                  <a:latin typeface="DK Lemon Yellow Sun" panose="02000000000000000000" pitchFamily="50" charset="0"/>
                  <a:cs typeface="ＭＳ Ｐゴシック" charset="0"/>
                </a:rPr>
                <a:t>Innlevering</a:t>
              </a:r>
              <a:endParaRPr lang="es-ES" sz="1050" dirty="0">
                <a:solidFill>
                  <a:prstClr val="black"/>
                </a:solidFill>
                <a:latin typeface="DK Lemon Yellow Sun" panose="02000000000000000000" pitchFamily="50" charset="0"/>
                <a:cs typeface="ＭＳ Ｐゴシック" charset="0"/>
              </a:endParaRPr>
            </a:p>
          </p:txBody>
        </p:sp>
      </p:grpSp>
      <p:pic>
        <p:nvPicPr>
          <p:cNvPr id="22" name="Picture 5" descr="Excelerate_whitebackgroun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004" y="5474250"/>
            <a:ext cx="1197769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370" y="4868851"/>
            <a:ext cx="3413149" cy="10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3ECEA19B-FE17-B847-814F-274EDDB3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92" y="43798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DK Lemon Yellow Sun" panose="02000000000000000000" pitchFamily="50" charset="0"/>
                <a:cs typeface="ＭＳ Ｐゴシック" charset="0"/>
              </a:rPr>
              <a:t>Deling</a:t>
            </a:r>
            <a:r>
              <a:rPr lang="en-US" sz="3600" dirty="0">
                <a:latin typeface="DK Lemon Yellow Sun" panose="02000000000000000000" pitchFamily="50" charset="0"/>
                <a:cs typeface="ＭＳ Ｐゴシック" charset="0"/>
              </a:rPr>
              <a:t> av sensitive data: </a:t>
            </a:r>
            <a:r>
              <a:rPr lang="en-US" sz="3600" dirty="0" err="1">
                <a:latin typeface="DK Lemon Yellow Sun" panose="02000000000000000000" pitchFamily="50" charset="0"/>
                <a:cs typeface="ＭＳ Ｐゴシック" charset="0"/>
              </a:rPr>
              <a:t>Federert</a:t>
            </a:r>
            <a:r>
              <a:rPr lang="en-US" sz="3600" dirty="0">
                <a:latin typeface="DK Lemon Yellow Sun" panose="02000000000000000000" pitchFamily="50" charset="0"/>
                <a:cs typeface="ＭＳ Ｐゴシック" charset="0"/>
              </a:rPr>
              <a:t> EGA, under </a:t>
            </a:r>
            <a:r>
              <a:rPr lang="en-US" sz="3600" dirty="0" err="1">
                <a:latin typeface="DK Lemon Yellow Sun" panose="02000000000000000000" pitchFamily="50" charset="0"/>
                <a:cs typeface="ＭＳ Ｐゴシック" charset="0"/>
              </a:rPr>
              <a:t>utvikling</a:t>
            </a:r>
            <a:br>
              <a:rPr lang="es-ES" sz="3600" dirty="0">
                <a:latin typeface="DK Lemon Yellow Sun" panose="02000000000000000000" pitchFamily="50" charset="0"/>
                <a:cs typeface="ＭＳ Ｐゴシック" charset="0"/>
              </a:rPr>
            </a:br>
            <a:endParaRPr lang="en-US" sz="3600" dirty="0"/>
          </a:p>
        </p:txBody>
      </p:sp>
      <p:pic>
        <p:nvPicPr>
          <p:cNvPr id="28" name="Google Shape;273;p56">
            <a:extLst>
              <a:ext uri="{FF2B5EF4-FFF2-40B4-BE49-F238E27FC236}">
                <a16:creationId xmlns:a16="http://schemas.microsoft.com/office/drawing/2014/main" id="{B8E53F03-AD9C-B64F-A6D7-6DAE0D4FCC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81938" y="5193761"/>
            <a:ext cx="1939857" cy="93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60;p55">
            <a:extLst>
              <a:ext uri="{FF2B5EF4-FFF2-40B4-BE49-F238E27FC236}">
                <a16:creationId xmlns:a16="http://schemas.microsoft.com/office/drawing/2014/main" id="{59D01393-D951-4F46-8856-ED88B29700E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66087" y="5278425"/>
            <a:ext cx="1791958" cy="828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39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"/>
    </mc:Choice>
    <mc:Fallback>
      <p:transition spd="slow" advTm="12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23150A-40EA-4742-8B4F-5DCF12C5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C36FBB3-5904-5F49-BB70-6B6906D9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537547-7EB7-B94F-856D-A6EC8A6A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1" y="365125"/>
            <a:ext cx="9590681" cy="53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"/>
    </mc:Choice>
    <mc:Fallback>
      <p:transition spd="slow" advTm="1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uppe 9"/>
          <p:cNvGrpSpPr>
            <a:grpSpLocks/>
          </p:cNvGrpSpPr>
          <p:nvPr/>
        </p:nvGrpSpPr>
        <p:grpSpPr bwMode="auto">
          <a:xfrm>
            <a:off x="5555457" y="-263555"/>
            <a:ext cx="4805362" cy="6613525"/>
            <a:chOff x="4242842" y="137583"/>
            <a:chExt cx="4805908" cy="6614583"/>
          </a:xfrm>
        </p:grpSpPr>
        <p:pic>
          <p:nvPicPr>
            <p:cNvPr id="21520" name="Bilde 4" descr="Norgeskarte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842" y="137583"/>
              <a:ext cx="4805908" cy="6614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5927370" y="5756644"/>
              <a:ext cx="222275" cy="222286"/>
            </a:xfrm>
            <a:prstGeom prst="ellipse">
              <a:avLst/>
            </a:prstGeom>
            <a:solidFill>
              <a:srgbClr val="F56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7" name="Ellipse 6"/>
            <p:cNvSpPr/>
            <p:nvPr/>
          </p:nvSpPr>
          <p:spPr>
            <a:xfrm>
              <a:off x="4692155" y="5486726"/>
              <a:ext cx="222275" cy="222286"/>
            </a:xfrm>
            <a:prstGeom prst="ellipse">
              <a:avLst/>
            </a:prstGeom>
            <a:solidFill>
              <a:srgbClr val="F56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5882915" y="4221286"/>
              <a:ext cx="222275" cy="222286"/>
            </a:xfrm>
            <a:prstGeom prst="ellipse">
              <a:avLst/>
            </a:prstGeom>
            <a:solidFill>
              <a:srgbClr val="F56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7315003" y="1031488"/>
              <a:ext cx="222275" cy="222286"/>
            </a:xfrm>
            <a:prstGeom prst="ellipse">
              <a:avLst/>
            </a:prstGeom>
            <a:solidFill>
              <a:srgbClr val="F560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42D714E7-CDFB-D545-9845-9F757C2B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46" y="230298"/>
            <a:ext cx="9929117" cy="1014226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Norsk</a:t>
            </a:r>
            <a:r>
              <a:rPr lang="en-US" dirty="0"/>
              <a:t> </a:t>
            </a:r>
            <a:r>
              <a:rPr lang="en-US" dirty="0" err="1"/>
              <a:t>Kreftgenomikkonsortium</a:t>
            </a:r>
            <a:br>
              <a:rPr lang="en-US" dirty="0"/>
            </a:br>
            <a:r>
              <a:rPr lang="en-US" dirty="0"/>
              <a:t> 	(NCGC)</a:t>
            </a:r>
          </a:p>
        </p:txBody>
      </p:sp>
      <p:sp>
        <p:nvSpPr>
          <p:cNvPr id="25603" name="Content Placeholder 2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nb-NO" dirty="0">
                <a:latin typeface="Calibri" charset="0"/>
              </a:rPr>
              <a:t>Partnere i alle helseregioner</a:t>
            </a:r>
          </a:p>
          <a:p>
            <a:pPr>
              <a:buFont typeface="Arial"/>
              <a:buChar char="•"/>
              <a:defRPr/>
            </a:pPr>
            <a:r>
              <a:rPr lang="nb-NO" dirty="0"/>
              <a:t>9 krefttyper</a:t>
            </a:r>
          </a:p>
          <a:p>
            <a:pPr>
              <a:buFont typeface="Arial"/>
              <a:buChar char="•"/>
              <a:defRPr/>
            </a:pPr>
            <a:r>
              <a:rPr lang="nb-NO" dirty="0"/>
              <a:t>Prøver fra omlag 100 pasienter fra hver type</a:t>
            </a:r>
          </a:p>
          <a:p>
            <a:pPr>
              <a:buFont typeface="Arial"/>
              <a:buChar char="•"/>
              <a:defRPr/>
            </a:pPr>
            <a:r>
              <a:rPr lang="nb-NO" dirty="0">
                <a:latin typeface="Calibri" charset="0"/>
              </a:rPr>
              <a:t>Leser oppbyggingen av alle </a:t>
            </a:r>
            <a:br>
              <a:rPr lang="nb-NO" dirty="0">
                <a:latin typeface="Calibri" charset="0"/>
              </a:rPr>
            </a:br>
            <a:r>
              <a:rPr lang="nb-NO" dirty="0">
                <a:latin typeface="Calibri" charset="0"/>
              </a:rPr>
              <a:t>ca. 22 000 gener (“</a:t>
            </a:r>
            <a:r>
              <a:rPr lang="nb-NO" dirty="0" err="1">
                <a:latin typeface="Calibri" charset="0"/>
              </a:rPr>
              <a:t>eksomet</a:t>
            </a:r>
            <a:r>
              <a:rPr lang="nb-NO" dirty="0">
                <a:latin typeface="Calibri" charset="0"/>
              </a:rPr>
              <a:t>”)</a:t>
            </a:r>
          </a:p>
          <a:p>
            <a:pPr lvl="1">
              <a:buFont typeface="Arial"/>
              <a:buChar char="•"/>
              <a:defRPr/>
            </a:pPr>
            <a:r>
              <a:rPr lang="nb-NO" dirty="0">
                <a:latin typeface="Calibri" charset="0"/>
              </a:rPr>
              <a:t>I blodprøve og (minst) en </a:t>
            </a:r>
            <a:br>
              <a:rPr lang="nb-NO" dirty="0">
                <a:latin typeface="Calibri" charset="0"/>
              </a:rPr>
            </a:br>
            <a:r>
              <a:rPr lang="nb-NO" dirty="0">
                <a:latin typeface="Calibri" charset="0"/>
              </a:rPr>
              <a:t>svulst</a:t>
            </a:r>
          </a:p>
          <a:p>
            <a:pPr>
              <a:buFont typeface="Arial"/>
              <a:buChar char="•"/>
              <a:defRPr/>
            </a:pPr>
            <a:endParaRPr lang="nb-NO" dirty="0"/>
          </a:p>
          <a:p>
            <a:pPr>
              <a:buFont typeface="Arial"/>
              <a:buChar char="•"/>
              <a:defRPr/>
            </a:pPr>
            <a:r>
              <a:rPr lang="nb-NO" dirty="0"/>
              <a:t>Blod 100-150x</a:t>
            </a:r>
          </a:p>
          <a:p>
            <a:pPr>
              <a:buFont typeface="Arial"/>
              <a:buChar char="•"/>
              <a:defRPr/>
            </a:pPr>
            <a:r>
              <a:rPr lang="nb-NO" dirty="0"/>
              <a:t>Svulst 250-300x</a:t>
            </a:r>
            <a:b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7729592" y="4114800"/>
            <a:ext cx="278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latin typeface="Calibri" charset="0"/>
              </a:rPr>
              <a:t>Myelom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4670425" y="522128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latin typeface="Calibri" charset="0"/>
              </a:rPr>
              <a:t>Melanom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4720584" y="5517232"/>
            <a:ext cx="109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latin typeface="Calibri" charset="0"/>
              </a:rPr>
              <a:t>Brystkreft</a:t>
            </a: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7822341" y="5374733"/>
            <a:ext cx="1398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latin typeface="Calibri" charset="0"/>
              </a:rPr>
              <a:t>Prostatakreft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7724066" y="5663202"/>
            <a:ext cx="1090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latin typeface="Calibri" charset="0"/>
              </a:rPr>
              <a:t>Tarmkreft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7694706" y="5953928"/>
            <a:ext cx="932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 err="1">
                <a:latin typeface="Calibri" charset="0"/>
              </a:rPr>
              <a:t>Lymfom</a:t>
            </a:r>
            <a:endParaRPr lang="nb-NO" sz="1800" dirty="0">
              <a:latin typeface="Calibri" charset="0"/>
            </a:endParaRP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4924426" y="5805264"/>
            <a:ext cx="969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latin typeface="Calibri" charset="0"/>
              </a:rPr>
              <a:t>Leukemi</a:t>
            </a:r>
          </a:p>
        </p:txBody>
      </p:sp>
      <p:sp>
        <p:nvSpPr>
          <p:cNvPr id="25611" name="TextBox 24"/>
          <p:cNvSpPr txBox="1">
            <a:spLocks noChangeArrowheads="1"/>
          </p:cNvSpPr>
          <p:nvPr/>
        </p:nvSpPr>
        <p:spPr bwMode="auto">
          <a:xfrm>
            <a:off x="6673850" y="5418138"/>
            <a:ext cx="883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Sarkom</a:t>
            </a:r>
          </a:p>
        </p:txBody>
      </p:sp>
      <p:sp>
        <p:nvSpPr>
          <p:cNvPr id="25612" name="TextBox 30"/>
          <p:cNvSpPr txBox="1">
            <a:spLocks noChangeArrowheads="1"/>
          </p:cNvSpPr>
          <p:nvPr/>
        </p:nvSpPr>
        <p:spPr bwMode="auto">
          <a:xfrm>
            <a:off x="6064250" y="5091113"/>
            <a:ext cx="883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Sarkom</a:t>
            </a:r>
          </a:p>
        </p:txBody>
      </p:sp>
      <p:sp>
        <p:nvSpPr>
          <p:cNvPr id="25613" name="TextBox 31"/>
          <p:cNvSpPr txBox="1">
            <a:spLocks noChangeArrowheads="1"/>
          </p:cNvSpPr>
          <p:nvPr/>
        </p:nvSpPr>
        <p:spPr bwMode="auto">
          <a:xfrm>
            <a:off x="6586538" y="4413250"/>
            <a:ext cx="883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Sarkom</a:t>
            </a:r>
          </a:p>
        </p:txBody>
      </p:sp>
      <p:sp>
        <p:nvSpPr>
          <p:cNvPr id="25614" name="TextBox 32"/>
          <p:cNvSpPr txBox="1">
            <a:spLocks noChangeArrowheads="1"/>
          </p:cNvSpPr>
          <p:nvPr/>
        </p:nvSpPr>
        <p:spPr bwMode="auto">
          <a:xfrm>
            <a:off x="8800560" y="754295"/>
            <a:ext cx="883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Sarkom</a:t>
            </a:r>
          </a:p>
        </p:txBody>
      </p:sp>
      <p:sp>
        <p:nvSpPr>
          <p:cNvPr id="21519" name="TextBox 25"/>
          <p:cNvSpPr txBox="1">
            <a:spLocks noChangeArrowheads="1"/>
          </p:cNvSpPr>
          <p:nvPr/>
        </p:nvSpPr>
        <p:spPr bwMode="auto">
          <a:xfrm>
            <a:off x="7865353" y="5086701"/>
            <a:ext cx="1238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nb-NO" sz="1800" dirty="0" err="1">
                <a:latin typeface="Calibri" charset="0"/>
              </a:rPr>
              <a:t>Ovariekreft</a:t>
            </a:r>
            <a:endParaRPr lang="nb-NO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1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"/>
    </mc:Choice>
    <mc:Fallback>
      <p:transition spd="slow" advTm="16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x-none" dirty="0"/>
              <a:t>Oppsummering: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951" y="1790901"/>
            <a:ext cx="9891699" cy="43089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b-NO" altLang="x-none" sz="2400" dirty="0"/>
              <a:t>Helt nye muligheter med redskap for </a:t>
            </a:r>
            <a:r>
              <a:rPr lang="nb-NO" altLang="x-none" sz="2400" dirty="0" err="1"/>
              <a:t>genomisk</a:t>
            </a:r>
            <a:r>
              <a:rPr lang="nb-NO" altLang="x-none" sz="2400" dirty="0"/>
              <a:t> informasjon:</a:t>
            </a:r>
          </a:p>
          <a:p>
            <a:pPr lvl="1">
              <a:lnSpc>
                <a:spcPct val="80000"/>
              </a:lnSpc>
            </a:pPr>
            <a:r>
              <a:rPr lang="nb-NO" altLang="x-none" sz="2000" dirty="0"/>
              <a:t>Nye muligheter for diagnostikk, prognose og behandling</a:t>
            </a:r>
          </a:p>
          <a:p>
            <a:pPr>
              <a:lnSpc>
                <a:spcPct val="80000"/>
              </a:lnSpc>
            </a:pPr>
            <a:r>
              <a:rPr lang="nb-NO" altLang="x-none" sz="2400" dirty="0"/>
              <a:t>Helt nye utfordringer:</a:t>
            </a:r>
          </a:p>
          <a:p>
            <a:pPr lvl="1">
              <a:lnSpc>
                <a:spcPct val="80000"/>
              </a:lnSpc>
            </a:pPr>
            <a:r>
              <a:rPr lang="nb-NO" altLang="x-none" sz="2000" dirty="0"/>
              <a:t>Tradisjonelle behandlingsregimer bryter sammen</a:t>
            </a:r>
          </a:p>
          <a:p>
            <a:pPr lvl="2">
              <a:lnSpc>
                <a:spcPct val="80000"/>
              </a:lnSpc>
            </a:pPr>
            <a:r>
              <a:rPr lang="nb-NO" altLang="x-none" sz="1800" dirty="0"/>
              <a:t>Analysesystemer og fagroller endres</a:t>
            </a:r>
          </a:p>
          <a:p>
            <a:pPr lvl="2">
              <a:lnSpc>
                <a:spcPct val="80000"/>
              </a:lnSpc>
            </a:pPr>
            <a:r>
              <a:rPr lang="nb-NO" altLang="x-none" sz="1800" dirty="0"/>
              <a:t>IKT-systemene må følge med!</a:t>
            </a:r>
          </a:p>
          <a:p>
            <a:pPr lvl="1">
              <a:lnSpc>
                <a:spcPct val="80000"/>
              </a:lnSpc>
            </a:pPr>
            <a:r>
              <a:rPr lang="nb-NO" altLang="x-none" sz="2000" dirty="0"/>
              <a:t>Helt nye krav til systematisering av kunnskap</a:t>
            </a:r>
          </a:p>
          <a:p>
            <a:pPr lvl="2">
              <a:lnSpc>
                <a:spcPct val="80000"/>
              </a:lnSpc>
            </a:pPr>
            <a:r>
              <a:rPr lang="nb-NO" altLang="x-none" sz="1800" dirty="0"/>
              <a:t>Forskning og behandling smelter sammen</a:t>
            </a:r>
          </a:p>
          <a:p>
            <a:pPr lvl="2">
              <a:lnSpc>
                <a:spcPct val="80000"/>
              </a:lnSpc>
            </a:pPr>
            <a:r>
              <a:rPr lang="nb-NO" altLang="x-none" sz="1800" dirty="0"/>
              <a:t>Legens rolle endres</a:t>
            </a:r>
          </a:p>
          <a:p>
            <a:pPr lvl="2">
              <a:lnSpc>
                <a:spcPct val="80000"/>
              </a:lnSpc>
            </a:pPr>
            <a:r>
              <a:rPr lang="nb-NO" altLang="x-none" sz="1800" dirty="0"/>
              <a:t>Pasienten blir stadig mer unik, og all behandlingskunnskap må tas vare på</a:t>
            </a:r>
          </a:p>
          <a:p>
            <a:pPr>
              <a:lnSpc>
                <a:spcPct val="80000"/>
              </a:lnSpc>
            </a:pPr>
            <a:r>
              <a:rPr lang="nb-NO" altLang="x-none" sz="2600" dirty="0"/>
              <a:t>Innovasjon kommer på toppen av offentlig finansiert forskningsbasert kompetanse</a:t>
            </a:r>
          </a:p>
          <a:p>
            <a:pPr>
              <a:lnSpc>
                <a:spcPct val="80000"/>
              </a:lnSpc>
            </a:pPr>
            <a:r>
              <a:rPr lang="nb-NO" altLang="x-none" sz="2600" dirty="0"/>
              <a:t>Innovasjonen kommer om den offentlige aktiviteten bedres</a:t>
            </a:r>
          </a:p>
          <a:p>
            <a:pPr>
              <a:lnSpc>
                <a:spcPct val="80000"/>
              </a:lnSpc>
            </a:pPr>
            <a:endParaRPr lang="nb-NO" altLang="x-none" sz="2600" dirty="0"/>
          </a:p>
          <a:p>
            <a:pPr>
              <a:lnSpc>
                <a:spcPct val="80000"/>
              </a:lnSpc>
            </a:pPr>
            <a:endParaRPr lang="nb-NO" altLang="x-none" sz="2200" dirty="0"/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nb-NO" altLang="x-none" sz="1800" dirty="0"/>
          </a:p>
          <a:p>
            <a:pPr>
              <a:lnSpc>
                <a:spcPct val="80000"/>
              </a:lnSpc>
            </a:pPr>
            <a:endParaRPr lang="nb-NO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419735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5"/>
    </mc:Choice>
    <mc:Fallback>
      <p:transition advTm="18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8F9B8-89A0-9049-BF75-F601B09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x-none" kern="0" dirty="0"/>
              <a:t>Delelementer av løsning: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591D58-9B9B-0149-97E7-FAECCBBD0203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ü"/>
              <a:defRPr sz="2800">
                <a:solidFill>
                  <a:schemeClr val="tx1"/>
                </a:solidFill>
                <a:latin typeface="+mn-lt"/>
                <a:ea typeface="ヒラギノ角ゴ Pro W3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lvl="1">
              <a:lnSpc>
                <a:spcPct val="80000"/>
              </a:lnSpc>
            </a:pPr>
            <a:r>
              <a:rPr lang="nb-NO" altLang="x-none" sz="2000" kern="0" dirty="0"/>
              <a:t>Må ha samtykkeløsninger til å spørre i store samlinger av pasienter på tvers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Må ta vare på molekylære data i klinikk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Må ta vare på og kunne spørre resultatdata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Må ha sanntids IKT-redskaper for beslutningsstøtte – helt utilstrekkelig i dag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Når N går mot 1 øker behovet for større materiale for informert beslutning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Forskning må bli klinisk praksis - Skillet mellom forskning og klinikk vil viskes ut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Løsninger for datadeling må etableres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Må avklare konsekvensene av GDPR. Gode samtykkeordninger.</a:t>
            </a:r>
          </a:p>
          <a:p>
            <a:pPr lvl="1">
              <a:lnSpc>
                <a:spcPct val="80000"/>
              </a:lnSpc>
            </a:pPr>
            <a:r>
              <a:rPr lang="nb-NO" altLang="x-none" sz="2000" kern="0" dirty="0"/>
              <a:t>Standardisering</a:t>
            </a:r>
            <a:r>
              <a:rPr lang="is-IS" altLang="x-none" sz="2000" kern="0" dirty="0"/>
              <a:t>…</a:t>
            </a:r>
          </a:p>
          <a:p>
            <a:pPr lvl="1">
              <a:lnSpc>
                <a:spcPct val="80000"/>
              </a:lnSpc>
            </a:pPr>
            <a:r>
              <a:rPr lang="is-IS" altLang="x-none" sz="2000" kern="0" dirty="0"/>
              <a:t>Nasjonal plan for infrastuktur og investeringer</a:t>
            </a:r>
          </a:p>
          <a:p>
            <a:pPr lvl="1">
              <a:lnSpc>
                <a:spcPct val="80000"/>
              </a:lnSpc>
            </a:pPr>
            <a:r>
              <a:rPr lang="is-IS" altLang="x-none" sz="2000" kern="0" dirty="0"/>
              <a:t>Revisjon av refusjonsordninger</a:t>
            </a:r>
          </a:p>
          <a:p>
            <a:pPr lvl="1">
              <a:lnSpc>
                <a:spcPct val="80000"/>
              </a:lnSpc>
            </a:pPr>
            <a:r>
              <a:rPr lang="is-IS" altLang="x-none" sz="2000" kern="0" dirty="0"/>
              <a:t>Andre løsninger for prising av legemidler</a:t>
            </a:r>
          </a:p>
          <a:p>
            <a:pPr lvl="1">
              <a:lnSpc>
                <a:spcPct val="80000"/>
              </a:lnSpc>
            </a:pPr>
            <a:r>
              <a:rPr lang="is-IS" altLang="x-none" sz="2000" kern="0" dirty="0"/>
              <a:t>Tett integrasjon med kliniske utprøvningsenheter</a:t>
            </a:r>
          </a:p>
          <a:p>
            <a:pPr lvl="1">
              <a:lnSpc>
                <a:spcPct val="80000"/>
              </a:lnSpc>
            </a:pPr>
            <a:r>
              <a:rPr lang="is-IS" altLang="x-none" sz="2000" kern="0" dirty="0"/>
              <a:t>Bedret biomedisinsk opplæring av personale</a:t>
            </a:r>
          </a:p>
          <a:p>
            <a:pPr lvl="1">
              <a:lnSpc>
                <a:spcPct val="80000"/>
              </a:lnSpc>
            </a:pPr>
            <a:endParaRPr lang="is-IS" altLang="x-none" sz="2000" kern="0" dirty="0"/>
          </a:p>
          <a:p>
            <a:pPr lvl="1">
              <a:lnSpc>
                <a:spcPct val="80000"/>
              </a:lnSpc>
            </a:pPr>
            <a:endParaRPr lang="nb-NO" altLang="x-none" sz="2000" kern="0" dirty="0"/>
          </a:p>
          <a:p>
            <a:pPr lvl="1">
              <a:lnSpc>
                <a:spcPct val="80000"/>
              </a:lnSpc>
            </a:pPr>
            <a:endParaRPr lang="nb-NO" altLang="x-none" sz="2400" kern="0" dirty="0"/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nb-NO" altLang="x-none" kern="0" dirty="0"/>
          </a:p>
          <a:p>
            <a:pPr>
              <a:lnSpc>
                <a:spcPct val="80000"/>
              </a:lnSpc>
            </a:pPr>
            <a:endParaRPr lang="nb-NO" altLang="x-none" kern="0" dirty="0"/>
          </a:p>
        </p:txBody>
      </p:sp>
    </p:spTree>
    <p:extLst>
      <p:ext uri="{BB962C8B-B14F-4D97-AF65-F5344CB8AC3E}">
        <p14:creationId xmlns:p14="http://schemas.microsoft.com/office/powerpoint/2010/main" val="343552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2"/>
    </mc:Choice>
    <mc:Fallback>
      <p:transition spd="slow" advTm="24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9192" y="4598090"/>
            <a:ext cx="10515600" cy="1325563"/>
          </a:xfrm>
        </p:spPr>
        <p:txBody>
          <a:bodyPr/>
          <a:lstStyle/>
          <a:p>
            <a:pPr algn="ctr"/>
            <a:r>
              <a:rPr lang="is-IS" dirty="0"/>
              <a:t>…..</a:t>
            </a:r>
            <a:r>
              <a:rPr lang="en-US" dirty="0" err="1"/>
              <a:t>attcc</a:t>
            </a:r>
            <a:r>
              <a:rPr lang="en-US" dirty="0" err="1">
                <a:solidFill>
                  <a:srgbClr val="FF0000"/>
                </a:solidFill>
              </a:rPr>
              <a:t>TACC</a:t>
            </a:r>
            <a:r>
              <a:rPr lang="en-US" dirty="0" err="1"/>
              <a:t>gacgc</a:t>
            </a:r>
            <a:r>
              <a:rPr lang="is-IS" dirty="0"/>
              <a:t>….</a:t>
            </a:r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7C64DEE0-DBAB-5843-99E9-8CD2546182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Takk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blant</a:t>
            </a:r>
            <a:r>
              <a:rPr lang="en-US" dirty="0"/>
              <a:t> </a:t>
            </a:r>
            <a:r>
              <a:rPr lang="en-US" dirty="0" err="1"/>
              <a:t>annet</a:t>
            </a:r>
            <a:r>
              <a:rPr lang="en-US" dirty="0"/>
              <a:t>: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4FD08AF-DC1C-3A41-8B3B-9B846688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995" y="1506472"/>
            <a:ext cx="5798916" cy="3308596"/>
          </a:xfrm>
        </p:spPr>
        <p:txBody>
          <a:bodyPr numCol="2">
            <a:normAutofit/>
          </a:bodyPr>
          <a:lstStyle/>
          <a:p>
            <a:r>
              <a:rPr lang="en-US" dirty="0"/>
              <a:t>NCGC</a:t>
            </a:r>
          </a:p>
          <a:p>
            <a:r>
              <a:rPr lang="en-US" dirty="0" err="1"/>
              <a:t>MetAction</a:t>
            </a:r>
            <a:endParaRPr lang="en-US" dirty="0"/>
          </a:p>
          <a:p>
            <a:r>
              <a:rPr lang="en-US" dirty="0" err="1"/>
              <a:t>BigMed</a:t>
            </a:r>
            <a:endParaRPr lang="en-US" dirty="0"/>
          </a:p>
          <a:p>
            <a:r>
              <a:rPr lang="en-US" dirty="0" err="1"/>
              <a:t>BigInsight</a:t>
            </a:r>
            <a:endParaRPr lang="en-US" dirty="0"/>
          </a:p>
          <a:p>
            <a:r>
              <a:rPr lang="en-US" dirty="0"/>
              <a:t>ELIXIR Norge</a:t>
            </a:r>
          </a:p>
          <a:p>
            <a:r>
              <a:rPr lang="en-US" dirty="0" err="1"/>
              <a:t>NeIC</a:t>
            </a:r>
            <a:r>
              <a:rPr lang="en-US" dirty="0"/>
              <a:t>/</a:t>
            </a:r>
            <a:r>
              <a:rPr lang="en-US" dirty="0" err="1"/>
              <a:t>Tryggve</a:t>
            </a:r>
            <a:endParaRPr lang="en-US" dirty="0"/>
          </a:p>
          <a:p>
            <a:r>
              <a:rPr lang="en-US" dirty="0"/>
              <a:t>HSØ</a:t>
            </a:r>
          </a:p>
          <a:p>
            <a:r>
              <a:rPr lang="en-US" dirty="0"/>
              <a:t>NFR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2554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3"/>
    </mc:Choice>
    <mc:Fallback>
      <p:transition spd="slow" advTm="38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x-none" sz="3600" dirty="0">
                <a:ea typeface="ヒラギノ角ゴ Pro W3" charset="-128"/>
              </a:rPr>
              <a:t>Mutasjonsfrekvenser i kreft-relevant gener varierer mellom krefttyper</a:t>
            </a:r>
          </a:p>
        </p:txBody>
      </p:sp>
      <p:pic>
        <p:nvPicPr>
          <p:cNvPr id="30722" name="Picture 3" descr="dlbcl.geneclou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700214"/>
            <a:ext cx="3889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tcell.lymphoma.gene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844676"/>
            <a:ext cx="33115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melanoma.geneclou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933826"/>
            <a:ext cx="36893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colorectal.geneclou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933826"/>
            <a:ext cx="4068763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1809751" y="1614489"/>
            <a:ext cx="1412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/>
            <a:r>
              <a:rPr lang="nb-NO" altLang="x-none" dirty="0"/>
              <a:t>Leukemi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5894388" y="1766889"/>
            <a:ext cx="1598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/>
            <a:r>
              <a:rPr lang="nb-NO" altLang="x-none" dirty="0" err="1"/>
              <a:t>Lymfom</a:t>
            </a:r>
            <a:endParaRPr lang="nb-NO" altLang="x-none" dirty="0"/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1889126" y="3803651"/>
            <a:ext cx="1598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/>
            <a:r>
              <a:rPr lang="nb-NO" altLang="x-none" dirty="0"/>
              <a:t>Melanom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5994965" y="3879059"/>
            <a:ext cx="159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/>
            <a:r>
              <a:rPr lang="nb-NO" altLang="x-none" dirty="0"/>
              <a:t>Tarm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51251" y="2997201"/>
            <a:ext cx="5141913" cy="2613025"/>
            <a:chOff x="2126822" y="2997200"/>
            <a:chExt cx="5143122" cy="2613395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468215" y="2997200"/>
              <a:ext cx="860627" cy="4572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nb-NO" altLang="x-none" sz="1800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402965" y="3224245"/>
              <a:ext cx="866979" cy="5652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nb-NO" altLang="x-none" sz="1800" dirty="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126822" y="5266059"/>
              <a:ext cx="646265" cy="3445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nb-NO" altLang="x-none" sz="1800" dirty="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5755113" y="4557934"/>
              <a:ext cx="1047996" cy="3429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nb-NO" altLang="x-none" sz="180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519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7"/>
    </mc:Choice>
    <mc:Fallback>
      <p:transition spd="slow" advTm="1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nb-NO" dirty="0">
                <a:ea typeface="ヒラギノ角ゴ Pro W3" charset="-128"/>
              </a:rPr>
              <a:t>Den </a:t>
            </a:r>
            <a:r>
              <a:rPr lang="en-US" altLang="nb-NO" dirty="0" err="1">
                <a:ea typeface="ヒラギノ角ゴ Pro W3" charset="-128"/>
              </a:rPr>
              <a:t>genetiske</a:t>
            </a:r>
            <a:r>
              <a:rPr lang="en-US" altLang="nb-NO" dirty="0">
                <a:ea typeface="ヒラギノ角ゴ Pro W3" charset="-128"/>
              </a:rPr>
              <a:t> </a:t>
            </a:r>
            <a:r>
              <a:rPr lang="en-US" altLang="nb-NO" dirty="0" err="1">
                <a:ea typeface="ヒラギノ角ゴ Pro W3" charset="-128"/>
              </a:rPr>
              <a:t>beskrivelsen</a:t>
            </a:r>
            <a:r>
              <a:rPr lang="en-US" altLang="nb-NO" dirty="0">
                <a:ea typeface="ヒラギノ角ゴ Pro W3" charset="-128"/>
              </a:rPr>
              <a:t> </a:t>
            </a:r>
            <a:r>
              <a:rPr lang="en-US" altLang="nb-NO" dirty="0" err="1">
                <a:ea typeface="ヒラギノ角ゴ Pro W3" charset="-128"/>
              </a:rPr>
              <a:t>er</a:t>
            </a:r>
            <a:r>
              <a:rPr lang="en-US" altLang="nb-NO" dirty="0">
                <a:ea typeface="ヒラギノ角ゴ Pro W3" charset="-128"/>
              </a:rPr>
              <a:t> </a:t>
            </a:r>
            <a:r>
              <a:rPr lang="en-US" altLang="nb-NO" dirty="0" err="1">
                <a:ea typeface="ヒラギノ角ゴ Pro W3" charset="-128"/>
              </a:rPr>
              <a:t>rikholdig</a:t>
            </a:r>
            <a:endParaRPr lang="en-US" altLang="nb-NO" dirty="0">
              <a:ea typeface="ヒラギノ角ゴ Pro W3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603" y="1478384"/>
            <a:ext cx="10515600" cy="4760370"/>
          </a:xfrm>
        </p:spPr>
        <p:txBody>
          <a:bodyPr numCol="2">
            <a:noAutofit/>
          </a:bodyPr>
          <a:lstStyle/>
          <a:p>
            <a:pPr marL="324000" indent="0">
              <a:buNone/>
            </a:pPr>
            <a:r>
              <a:rPr lang="nb-NO" altLang="nb-NO" b="1" dirty="0">
                <a:ea typeface="ヒラギノ角ゴ Pro W3" charset="-128"/>
              </a:rPr>
              <a:t>Teknisk kvalitet</a:t>
            </a:r>
          </a:p>
          <a:p>
            <a:pPr marL="324000" lvl="2" indent="0">
              <a:spcBef>
                <a:spcPts val="0"/>
              </a:spcBef>
              <a:buNone/>
            </a:pPr>
            <a:r>
              <a:rPr lang="nb-NO" altLang="nb-NO" sz="2400" dirty="0">
                <a:ea typeface="ヒラギノ角ゴ Pro W3" charset="-128"/>
              </a:rPr>
              <a:t>	Dekningsgrad</a:t>
            </a:r>
          </a:p>
          <a:p>
            <a:pPr marL="324000" lvl="2" indent="0">
              <a:spcBef>
                <a:spcPts val="0"/>
              </a:spcBef>
              <a:buNone/>
            </a:pPr>
            <a:r>
              <a:rPr lang="nb-NO" altLang="nb-NO" sz="2400" dirty="0">
                <a:ea typeface="ヒラギノ角ゴ Pro W3" charset="-128"/>
              </a:rPr>
              <a:t>	Svulstinnhold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Krysskontaminering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DNA-skader fra behandling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…</a:t>
            </a:r>
          </a:p>
          <a:p>
            <a:pPr marL="324000" indent="0">
              <a:buNone/>
            </a:pPr>
            <a:r>
              <a:rPr lang="nb-NO" altLang="nb-NO" b="1" dirty="0">
                <a:ea typeface="ヒラギノ角ゴ Pro W3" charset="-128"/>
              </a:rPr>
              <a:t>Per svulst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SNVs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</a:t>
            </a:r>
            <a:r>
              <a:rPr lang="nb-NO" altLang="nb-NO" dirty="0" err="1">
                <a:ea typeface="ヒラギノ角ゴ Pro W3" charset="-128"/>
              </a:rPr>
              <a:t>InDels</a:t>
            </a:r>
            <a:endParaRPr lang="nb-NO" altLang="nb-NO" dirty="0">
              <a:ea typeface="ヒラギノ角ゴ Pro W3" charset="-128"/>
            </a:endParaRP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Translokasjoner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Kopitalls-variasjon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</a:t>
            </a:r>
            <a:r>
              <a:rPr lang="nb-NO" altLang="nb-NO" dirty="0" err="1">
                <a:ea typeface="ヒラギノ角ゴ Pro W3" charset="-128"/>
              </a:rPr>
              <a:t>Klonalitet</a:t>
            </a:r>
            <a:r>
              <a:rPr lang="nb-NO" altLang="nb-NO" dirty="0">
                <a:ea typeface="ヒラギノ角ゴ Pro W3" charset="-128"/>
              </a:rPr>
              <a:t> – svulst-evolusjon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	DNA-reparasjonsproblemer	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Immunologi-aspekter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Total mutasjonsbyrde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Avlesning av immunsystemstatus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 err="1">
                <a:ea typeface="ヒラギノ角ゴ Pro W3" charset="-128"/>
              </a:rPr>
              <a:t>Telomerer</a:t>
            </a:r>
            <a:endParaRPr lang="nb-NO" altLang="nb-NO" dirty="0">
              <a:ea typeface="ヒラギノ角ゴ Pro W3" charset="-128"/>
            </a:endParaRP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Patogen-informasjon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Signalveier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Driver-gen-analyse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Mutasjons-signaturer 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Kimbanepredisposisjoner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 err="1">
                <a:ea typeface="ヒラギノ角ゴ Pro W3" charset="-128"/>
              </a:rPr>
              <a:t>Farmakogenetikk</a:t>
            </a:r>
            <a:endParaRPr lang="nb-NO" altLang="nb-NO" dirty="0">
              <a:ea typeface="ヒラギノ角ゴ Pro W3" charset="-128"/>
            </a:endParaRP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dirty="0">
                <a:ea typeface="ヒラギノ角ゴ Pro W3" charset="-128"/>
              </a:rPr>
              <a:t>Og mer…</a:t>
            </a:r>
          </a:p>
          <a:p>
            <a:pPr marL="324000" lvl="1" indent="0">
              <a:spcBef>
                <a:spcPts val="0"/>
              </a:spcBef>
              <a:buNone/>
            </a:pPr>
            <a:endParaRPr lang="nb-NO" altLang="nb-NO" dirty="0">
              <a:ea typeface="ヒラギノ角ゴ Pro W3" charset="-128"/>
            </a:endParaRPr>
          </a:p>
          <a:p>
            <a:pPr marL="324000" lvl="1" indent="0">
              <a:spcBef>
                <a:spcPts val="0"/>
              </a:spcBef>
              <a:buNone/>
            </a:pPr>
            <a:r>
              <a:rPr lang="nb-NO" altLang="nb-NO" b="1" dirty="0">
                <a:ea typeface="ヒラギノ角ゴ Pro W3" charset="-128"/>
              </a:rPr>
              <a:t>Alle aspektene kan influere på behandlingsvalg!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60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"/>
    </mc:Choice>
    <mc:Fallback>
      <p:transition spd="slow" advTm="3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695253D3-2A3A-2B43-BF95-7E3D24DE934D}"/>
              </a:ext>
            </a:extLst>
          </p:cNvPr>
          <p:cNvGrpSpPr/>
          <p:nvPr/>
        </p:nvGrpSpPr>
        <p:grpSpPr>
          <a:xfrm>
            <a:off x="1332322" y="0"/>
            <a:ext cx="10363413" cy="6114674"/>
            <a:chOff x="1708982" y="1408871"/>
            <a:chExt cx="9837189" cy="5385820"/>
          </a:xfrm>
        </p:grpSpPr>
        <p:grpSp>
          <p:nvGrpSpPr>
            <p:cNvPr id="14338" name="Group 1"/>
            <p:cNvGrpSpPr>
              <a:grpSpLocks/>
            </p:cNvGrpSpPr>
            <p:nvPr/>
          </p:nvGrpSpPr>
          <p:grpSpPr bwMode="auto">
            <a:xfrm>
              <a:off x="1708982" y="6313851"/>
              <a:ext cx="8762520" cy="431864"/>
              <a:chOff x="506413" y="6962775"/>
              <a:chExt cx="9662442" cy="476250"/>
            </a:xfrm>
          </p:grpSpPr>
          <p:pic>
            <p:nvPicPr>
              <p:cNvPr id="14343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85676" y="7077823"/>
                <a:ext cx="1683179" cy="3582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6413" y="7090592"/>
                <a:ext cx="1610669" cy="330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5" name="Picture 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20539" y="6962775"/>
                <a:ext cx="1759884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1" name="Picture 5" descr="MetActionLogo_final.JPG"/>
            <p:cNvPicPr>
              <a:picLocks noChangeAspect="1" noChangeArrowheads="1"/>
            </p:cNvPicPr>
            <p:nvPr/>
          </p:nvPicPr>
          <p:blipFill>
            <a:blip r:embed="rId6"/>
            <a:srcRect r="10414"/>
            <a:stretch>
              <a:fillRect/>
            </a:stretch>
          </p:blipFill>
          <p:spPr bwMode="auto">
            <a:xfrm>
              <a:off x="4992534" y="6041664"/>
              <a:ext cx="2309403" cy="75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0C3631-92C3-F747-B295-7DF77593B5FF}"/>
                </a:ext>
              </a:extLst>
            </p:cNvPr>
            <p:cNvGrpSpPr/>
            <p:nvPr/>
          </p:nvGrpSpPr>
          <p:grpSpPr>
            <a:xfrm>
              <a:off x="3366470" y="3429000"/>
              <a:ext cx="8179701" cy="3069200"/>
              <a:chOff x="231751" y="2845321"/>
              <a:chExt cx="9947489" cy="3732511"/>
            </a:xfrm>
          </p:grpSpPr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7C39BFF1-59EA-E040-AFE3-27D96BC46EFF}"/>
                  </a:ext>
                </a:extLst>
              </p:cNvPr>
              <p:cNvSpPr txBox="1"/>
              <p:nvPr/>
            </p:nvSpPr>
            <p:spPr>
              <a:xfrm>
                <a:off x="231751" y="6157689"/>
                <a:ext cx="224655" cy="420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645" dirty="0">
                  <a:latin typeface="Calibri"/>
                  <a:cs typeface="Calibri"/>
                </a:endParaRPr>
              </a:p>
            </p:txBody>
          </p:sp>
          <p:pic>
            <p:nvPicPr>
              <p:cNvPr id="14" name="Picture 5" descr="Tumor board.jpg">
                <a:extLst>
                  <a:ext uri="{FF2B5EF4-FFF2-40B4-BE49-F238E27FC236}">
                    <a16:creationId xmlns:a16="http://schemas.microsoft.com/office/drawing/2014/main" id="{EDC9840F-C8D8-7C47-9F97-A644A2D1ED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571" r="8087" b="6131"/>
              <a:stretch/>
            </p:blipFill>
            <p:spPr>
              <a:xfrm>
                <a:off x="2752031" y="2845321"/>
                <a:ext cx="7427209" cy="3104681"/>
              </a:xfrm>
              <a:prstGeom prst="rect">
                <a:avLst/>
              </a:prstGeom>
            </p:spPr>
          </p:pic>
        </p:grpSp>
        <p:pic>
          <p:nvPicPr>
            <p:cNvPr id="11" name="image.pdf">
              <a:extLst>
                <a:ext uri="{FF2B5EF4-FFF2-40B4-BE49-F238E27FC236}">
                  <a16:creationId xmlns:a16="http://schemas.microsoft.com/office/drawing/2014/main" id="{7A5BBA3E-65D1-9644-AFE1-58088C546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315" y="1408871"/>
              <a:ext cx="9404855" cy="202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5" name="Tittel 1">
            <a:extLst>
              <a:ext uri="{FF2B5EF4-FFF2-40B4-BE49-F238E27FC236}">
                <a16:creationId xmlns:a16="http://schemas.microsoft.com/office/drawing/2014/main" id="{675CE06B-D63E-4042-BB01-2451553657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D34280F-0F5E-5E43-A795-B3FDE178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35" y="365125"/>
            <a:ext cx="10515600" cy="1325563"/>
          </a:xfrm>
        </p:spPr>
        <p:txBody>
          <a:bodyPr/>
          <a:lstStyle/>
          <a:p>
            <a:r>
              <a:rPr lang="en-US" dirty="0"/>
              <a:t>2.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A80DACF-F5F1-C94A-B1CD-C931029A55E8}"/>
              </a:ext>
            </a:extLst>
          </p:cNvPr>
          <p:cNvSpPr txBox="1"/>
          <p:nvPr/>
        </p:nvSpPr>
        <p:spPr>
          <a:xfrm>
            <a:off x="1412111" y="2604303"/>
            <a:ext cx="3229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Det </a:t>
            </a:r>
            <a:r>
              <a:rPr lang="en-US" sz="2800" dirty="0" err="1">
                <a:solidFill>
                  <a:srgbClr val="002060"/>
                </a:solidFill>
              </a:rPr>
              <a:t>er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mulig</a:t>
            </a:r>
            <a:r>
              <a:rPr lang="en-US" sz="2800" dirty="0">
                <a:solidFill>
                  <a:srgbClr val="002060"/>
                </a:solidFill>
              </a:rPr>
              <a:t>! </a:t>
            </a:r>
            <a:r>
              <a:rPr lang="en-US" sz="2800" dirty="0" err="1">
                <a:solidFill>
                  <a:srgbClr val="002060"/>
                </a:solidFill>
              </a:rPr>
              <a:t>Kompetansen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finnes</a:t>
            </a:r>
            <a:r>
              <a:rPr lang="en-US" sz="28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1376357"/>
      </p:ext>
    </p:extLst>
  </p:cSld>
  <p:clrMapOvr>
    <a:masterClrMapping/>
  </p:clrMapOvr>
  <p:transition advTm="34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4429AE-AE7E-0741-9354-14EB3243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Sekvenseringsanalyse omfatter mange steg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457053-A301-B647-80FE-9139E3E7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934410"/>
            <a:ext cx="12192000" cy="413376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956C4AA-0CC7-7A49-99DC-2BD23FE23BA5}"/>
              </a:ext>
            </a:extLst>
          </p:cNvPr>
          <p:cNvSpPr/>
          <p:nvPr/>
        </p:nvSpPr>
        <p:spPr>
          <a:xfrm>
            <a:off x="382499" y="2172676"/>
            <a:ext cx="1800761" cy="3493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Møte lege-pasient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C147974-044C-F54E-B80D-0034E13F0EC2}"/>
              </a:ext>
            </a:extLst>
          </p:cNvPr>
          <p:cNvSpPr/>
          <p:nvPr/>
        </p:nvSpPr>
        <p:spPr>
          <a:xfrm>
            <a:off x="2228850" y="2183836"/>
            <a:ext cx="1764696" cy="33820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Sekvenseringsdata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408F26D-E0DE-304A-86D6-C84D90139FE5}"/>
              </a:ext>
            </a:extLst>
          </p:cNvPr>
          <p:cNvSpPr/>
          <p:nvPr/>
        </p:nvSpPr>
        <p:spPr>
          <a:xfrm>
            <a:off x="4072152" y="2154476"/>
            <a:ext cx="4270181" cy="36756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Arbeidsflyt for behandlingsstøtte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7BFAAFA-2325-6D4E-8328-01AB625792E3}"/>
              </a:ext>
            </a:extLst>
          </p:cNvPr>
          <p:cNvSpPr/>
          <p:nvPr/>
        </p:nvSpPr>
        <p:spPr>
          <a:xfrm>
            <a:off x="2228850" y="3663090"/>
            <a:ext cx="1764696" cy="570706"/>
          </a:xfrm>
          <a:prstGeom prst="rect">
            <a:avLst/>
          </a:prstGeom>
          <a:solidFill>
            <a:srgbClr val="002C62"/>
          </a:solidFill>
          <a:ln>
            <a:solidFill>
              <a:srgbClr val="002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/>
              <a:t>Pasientsekvensdata og diagnose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D883A6-0EFB-0A4B-8CD2-BBD3C2C2009A}"/>
              </a:ext>
            </a:extLst>
          </p:cNvPr>
          <p:cNvSpPr/>
          <p:nvPr/>
        </p:nvSpPr>
        <p:spPr>
          <a:xfrm>
            <a:off x="1025477" y="3746476"/>
            <a:ext cx="471507" cy="98474"/>
          </a:xfrm>
          <a:prstGeom prst="rect">
            <a:avLst/>
          </a:prstGeom>
          <a:solidFill>
            <a:srgbClr val="002E56"/>
          </a:solidFill>
          <a:ln>
            <a:solidFill>
              <a:srgbClr val="002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/>
              <a:t>Svulst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94929CF-A758-8644-A5D1-A1046E8AF064}"/>
              </a:ext>
            </a:extLst>
          </p:cNvPr>
          <p:cNvSpPr/>
          <p:nvPr/>
        </p:nvSpPr>
        <p:spPr>
          <a:xfrm>
            <a:off x="335088" y="5309636"/>
            <a:ext cx="1841326" cy="267638"/>
          </a:xfrm>
          <a:prstGeom prst="rect">
            <a:avLst/>
          </a:prstGeom>
          <a:solidFill>
            <a:srgbClr val="68D600"/>
          </a:solidFill>
          <a:ln>
            <a:solidFill>
              <a:srgbClr val="68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>
                <a:solidFill>
                  <a:srgbClr val="002E56"/>
                </a:solidFill>
              </a:rPr>
              <a:t>NGS-testing besluttes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BC29B69-035B-4B4F-BF49-D11E89F87A23}"/>
              </a:ext>
            </a:extLst>
          </p:cNvPr>
          <p:cNvSpPr/>
          <p:nvPr/>
        </p:nvSpPr>
        <p:spPr>
          <a:xfrm>
            <a:off x="8615782" y="3638550"/>
            <a:ext cx="1928756" cy="314326"/>
          </a:xfrm>
          <a:prstGeom prst="rect">
            <a:avLst/>
          </a:prstGeom>
          <a:solidFill>
            <a:srgbClr val="C8FF5D"/>
          </a:solidFill>
          <a:ln>
            <a:solidFill>
              <a:srgbClr val="C8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>
                <a:solidFill>
                  <a:srgbClr val="002060"/>
                </a:solidFill>
              </a:rPr>
              <a:t>Rapportering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B7C2239-604B-6543-A157-0889373C9743}"/>
              </a:ext>
            </a:extLst>
          </p:cNvPr>
          <p:cNvSpPr/>
          <p:nvPr/>
        </p:nvSpPr>
        <p:spPr>
          <a:xfrm>
            <a:off x="4315709" y="3705637"/>
            <a:ext cx="1157615" cy="528159"/>
          </a:xfrm>
          <a:prstGeom prst="rect">
            <a:avLst/>
          </a:prstGeom>
          <a:solidFill>
            <a:srgbClr val="00657C"/>
          </a:solidFill>
          <a:ln>
            <a:solidFill>
              <a:srgbClr val="006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Genomanalyse-strøm</a:t>
            </a:r>
          </a:p>
          <a:p>
            <a:pPr algn="ctr"/>
            <a:r>
              <a:rPr lang="nb-NO" sz="1100" b="1"/>
              <a:t>Svulst &lt;&gt;Normal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79032A3-D1E1-6348-B047-8E4B04DD0A64}"/>
              </a:ext>
            </a:extLst>
          </p:cNvPr>
          <p:cNvSpPr/>
          <p:nvPr/>
        </p:nvSpPr>
        <p:spPr>
          <a:xfrm>
            <a:off x="8573195" y="4264480"/>
            <a:ext cx="2362943" cy="1208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nb-NO" sz="1100">
                <a:solidFill>
                  <a:schemeClr val="tx1"/>
                </a:solidFill>
              </a:rPr>
              <a:t>Prioritering av evidensbasert behandling</a:t>
            </a:r>
          </a:p>
          <a:p>
            <a:pPr>
              <a:spcAft>
                <a:spcPts val="600"/>
              </a:spcAft>
            </a:pPr>
            <a:r>
              <a:rPr lang="nb-NO" sz="1100">
                <a:solidFill>
                  <a:schemeClr val="tx1"/>
                </a:solidFill>
              </a:rPr>
              <a:t>XML-støtte for nettlesning med videre støtteinformasjon av underliggende data</a:t>
            </a:r>
          </a:p>
          <a:p>
            <a:pPr>
              <a:spcAft>
                <a:spcPts val="600"/>
              </a:spcAft>
            </a:pPr>
            <a:endParaRPr lang="nb-NO" sz="1100">
              <a:solidFill>
                <a:schemeClr val="tx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8AA9FEA-A823-A049-B4E7-73B9C7195813}"/>
              </a:ext>
            </a:extLst>
          </p:cNvPr>
          <p:cNvSpPr/>
          <p:nvPr/>
        </p:nvSpPr>
        <p:spPr>
          <a:xfrm>
            <a:off x="7169654" y="4264480"/>
            <a:ext cx="1360522" cy="1208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nb-NO" sz="1000">
                <a:solidFill>
                  <a:schemeClr val="tx1"/>
                </a:solidFill>
              </a:rPr>
              <a:t>Evidensvurdering</a:t>
            </a:r>
          </a:p>
          <a:p>
            <a:pPr>
              <a:spcAft>
                <a:spcPts val="600"/>
              </a:spcAft>
            </a:pPr>
            <a:r>
              <a:rPr lang="nb-NO" sz="1000">
                <a:solidFill>
                  <a:schemeClr val="tx1"/>
                </a:solidFill>
              </a:rPr>
              <a:t>Klinisk studier</a:t>
            </a:r>
          </a:p>
          <a:p>
            <a:pPr>
              <a:spcAft>
                <a:spcPts val="600"/>
              </a:spcAft>
            </a:pPr>
            <a:r>
              <a:rPr lang="nb-NO" sz="1000">
                <a:solidFill>
                  <a:schemeClr val="tx1"/>
                </a:solidFill>
              </a:rPr>
              <a:t>Toksisitetsvurdering etc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26DD386-A1EC-0244-B3F7-58F471779A74}"/>
              </a:ext>
            </a:extLst>
          </p:cNvPr>
          <p:cNvSpPr/>
          <p:nvPr/>
        </p:nvSpPr>
        <p:spPr>
          <a:xfrm>
            <a:off x="5714341" y="4289248"/>
            <a:ext cx="1360522" cy="1587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nb-NO" sz="1100">
                <a:solidFill>
                  <a:schemeClr val="tx1"/>
                </a:solidFill>
              </a:rPr>
              <a:t>Kartlegging:</a:t>
            </a:r>
          </a:p>
          <a:p>
            <a:pPr>
              <a:spcAft>
                <a:spcPts val="600"/>
              </a:spcAft>
            </a:pPr>
            <a:r>
              <a:rPr lang="nb-NO" sz="1100">
                <a:solidFill>
                  <a:schemeClr val="tx1"/>
                </a:solidFill>
              </a:rPr>
              <a:t>Diagnose</a:t>
            </a:r>
          </a:p>
          <a:p>
            <a:pPr>
              <a:spcAft>
                <a:spcPts val="600"/>
              </a:spcAft>
            </a:pPr>
            <a:r>
              <a:rPr lang="nb-NO" sz="1100">
                <a:solidFill>
                  <a:schemeClr val="tx1"/>
                </a:solidFill>
              </a:rPr>
              <a:t>Legemidler</a:t>
            </a:r>
          </a:p>
          <a:p>
            <a:pPr>
              <a:spcAft>
                <a:spcPts val="600"/>
              </a:spcAft>
            </a:pPr>
            <a:r>
              <a:rPr lang="nb-NO" sz="1100">
                <a:solidFill>
                  <a:schemeClr val="tx1"/>
                </a:solidFill>
              </a:rPr>
              <a:t>Avvikende biologi</a:t>
            </a:r>
          </a:p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F8F35D6-8EBD-9341-BF9B-CE5A3C77EFEC}"/>
              </a:ext>
            </a:extLst>
          </p:cNvPr>
          <p:cNvSpPr/>
          <p:nvPr/>
        </p:nvSpPr>
        <p:spPr>
          <a:xfrm>
            <a:off x="4231235" y="4289249"/>
            <a:ext cx="1398763" cy="177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nb-NO" sz="1050">
                <a:solidFill>
                  <a:schemeClr val="tx1"/>
                </a:solidFill>
              </a:rPr>
              <a:t>Ulike formater</a:t>
            </a:r>
          </a:p>
          <a:p>
            <a:pPr>
              <a:spcBef>
                <a:spcPts val="600"/>
              </a:spcBef>
            </a:pPr>
            <a:r>
              <a:rPr lang="nb-NO" sz="1050">
                <a:solidFill>
                  <a:schemeClr val="tx1"/>
                </a:solidFill>
              </a:rPr>
              <a:t>Kvalitetskontroll</a:t>
            </a:r>
          </a:p>
          <a:p>
            <a:pPr>
              <a:spcBef>
                <a:spcPts val="600"/>
              </a:spcBef>
            </a:pPr>
            <a:r>
              <a:rPr lang="nb-NO" sz="1050">
                <a:solidFill>
                  <a:schemeClr val="tx1"/>
                </a:solidFill>
              </a:rPr>
              <a:t>Variantpåvisning</a:t>
            </a:r>
          </a:p>
          <a:p>
            <a:pPr>
              <a:spcBef>
                <a:spcPts val="600"/>
              </a:spcBef>
            </a:pPr>
            <a:r>
              <a:rPr lang="nb-NO" sz="1050">
                <a:solidFill>
                  <a:schemeClr val="tx1"/>
                </a:solidFill>
              </a:rPr>
              <a:t>Annen info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05055C0-2A09-FF49-B9FB-023435E228A5}"/>
              </a:ext>
            </a:extLst>
          </p:cNvPr>
          <p:cNvSpPr/>
          <p:nvPr/>
        </p:nvSpPr>
        <p:spPr>
          <a:xfrm>
            <a:off x="2183260" y="5588422"/>
            <a:ext cx="1810286" cy="718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Ulike formater må støttes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BAD907F-BDBF-0A46-8924-7FFB5D3951D7}"/>
              </a:ext>
            </a:extLst>
          </p:cNvPr>
          <p:cNvSpPr/>
          <p:nvPr/>
        </p:nvSpPr>
        <p:spPr>
          <a:xfrm>
            <a:off x="10936139" y="4001294"/>
            <a:ext cx="1302148" cy="1587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FE560AA-84BF-4F4F-8EE2-0FBB94B8F6F6}"/>
              </a:ext>
            </a:extLst>
          </p:cNvPr>
          <p:cNvSpPr/>
          <p:nvPr/>
        </p:nvSpPr>
        <p:spPr>
          <a:xfrm>
            <a:off x="5738435" y="3705637"/>
            <a:ext cx="1157615" cy="528159"/>
          </a:xfrm>
          <a:prstGeom prst="rect">
            <a:avLst/>
          </a:prstGeom>
          <a:solidFill>
            <a:srgbClr val="00657C"/>
          </a:solidFill>
          <a:ln>
            <a:solidFill>
              <a:srgbClr val="006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Bruk av kunnskap</a:t>
            </a:r>
          </a:p>
          <a:p>
            <a:pPr algn="ctr"/>
            <a:r>
              <a:rPr lang="nb-NO" sz="1100" b="1"/>
              <a:t>Obs &lt;&gt;Predikert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AA9D484-A765-4444-97CD-2EC47E938872}"/>
              </a:ext>
            </a:extLst>
          </p:cNvPr>
          <p:cNvSpPr/>
          <p:nvPr/>
        </p:nvSpPr>
        <p:spPr>
          <a:xfrm>
            <a:off x="7184718" y="3700278"/>
            <a:ext cx="1157615" cy="528159"/>
          </a:xfrm>
          <a:prstGeom prst="rect">
            <a:avLst/>
          </a:prstGeom>
          <a:solidFill>
            <a:srgbClr val="00657C"/>
          </a:solidFill>
          <a:ln>
            <a:solidFill>
              <a:srgbClr val="006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Klinisk tolkning</a:t>
            </a:r>
          </a:p>
        </p:txBody>
      </p:sp>
    </p:spTree>
    <p:extLst>
      <p:ext uri="{BB962C8B-B14F-4D97-AF65-F5344CB8AC3E}">
        <p14:creationId xmlns:p14="http://schemas.microsoft.com/office/powerpoint/2010/main" val="278832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"/>
    </mc:Choice>
    <mc:Fallback>
      <p:transition spd="slow" advTm="3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5">
            <a:extLst>
              <a:ext uri="{FF2B5EF4-FFF2-40B4-BE49-F238E27FC236}">
                <a16:creationId xmlns:a16="http://schemas.microsoft.com/office/drawing/2014/main" id="{A1089B5B-4470-D148-AF74-BBBCF893F70E}"/>
              </a:ext>
            </a:extLst>
          </p:cNvPr>
          <p:cNvGrpSpPr>
            <a:grpSpLocks/>
          </p:cNvGrpSpPr>
          <p:nvPr/>
        </p:nvGrpSpPr>
        <p:grpSpPr bwMode="auto">
          <a:xfrm>
            <a:off x="5888039" y="1917916"/>
            <a:ext cx="4467225" cy="2238375"/>
            <a:chOff x="3886967" y="2067920"/>
            <a:chExt cx="4467504" cy="2238783"/>
          </a:xfrm>
        </p:grpSpPr>
        <p:pic>
          <p:nvPicPr>
            <p:cNvPr id="9245" name="Picture 111" descr="ComputerRack.gif">
              <a:extLst>
                <a:ext uri="{FF2B5EF4-FFF2-40B4-BE49-F238E27FC236}">
                  <a16:creationId xmlns:a16="http://schemas.microsoft.com/office/drawing/2014/main" id="{1C161B4F-AC89-EE43-9AE1-2CE53E690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932" y="2681103"/>
              <a:ext cx="1357312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8F12AC-215A-DB4B-BBFE-A4D0B46A57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86967" y="3560442"/>
              <a:ext cx="1765410" cy="0"/>
            </a:xfrm>
            <a:prstGeom prst="straightConnector1">
              <a:avLst/>
            </a:prstGeom>
            <a:noFill/>
            <a:ln w="38100">
              <a:solidFill>
                <a:srgbClr val="156665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47CEFD-8D81-2F4E-A918-A6F73D726CB7}"/>
                </a:ext>
              </a:extLst>
            </p:cNvPr>
            <p:cNvSpPr txBox="1"/>
            <p:nvPr/>
          </p:nvSpPr>
          <p:spPr>
            <a:xfrm>
              <a:off x="6209256" y="2067920"/>
              <a:ext cx="2145215" cy="523220"/>
            </a:xfrm>
            <a:prstGeom prst="rect">
              <a:avLst/>
            </a:prstGeom>
            <a:gradFill rotWithShape="1">
              <a:gsLst>
                <a:gs pos="0">
                  <a:srgbClr val="C2C2A0">
                    <a:tint val="100000"/>
                    <a:shade val="100000"/>
                    <a:satMod val="130000"/>
                  </a:srgbClr>
                </a:gs>
                <a:gs pos="100000">
                  <a:srgbClr val="C2C2A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b-NO" sz="1400" b="1" kern="0" dirty="0">
                  <a:solidFill>
                    <a:srgbClr val="156665"/>
                  </a:solidFill>
                  <a:latin typeface="Calibri"/>
                </a:rPr>
                <a:t>Kroppscellemutasjonsdata</a:t>
              </a:r>
            </a:p>
            <a:p>
              <a:pPr algn="ctr">
                <a:defRPr/>
              </a:pPr>
              <a:r>
                <a:rPr lang="nb-NO" sz="1400" b="1" kern="0" dirty="0">
                  <a:solidFill>
                    <a:srgbClr val="156665"/>
                  </a:solidFill>
                  <a:latin typeface="Calibri"/>
                </a:rPr>
                <a:t>Lav datasikkerhet</a:t>
              </a:r>
            </a:p>
          </p:txBody>
        </p:sp>
      </p:grpSp>
      <p:pic>
        <p:nvPicPr>
          <p:cNvPr id="9219" name="Picture 2">
            <a:extLst>
              <a:ext uri="{FF2B5EF4-FFF2-40B4-BE49-F238E27FC236}">
                <a16:creationId xmlns:a16="http://schemas.microsoft.com/office/drawing/2014/main" id="{6C1902D8-EB2C-F24E-9B19-D15953A8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6" y="3484778"/>
            <a:ext cx="112871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>
            <a:extLst>
              <a:ext uri="{FF2B5EF4-FFF2-40B4-BE49-F238E27FC236}">
                <a16:creationId xmlns:a16="http://schemas.microsoft.com/office/drawing/2014/main" id="{EB75C5B0-D928-9D49-9F6A-647BC0D1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1311490"/>
            <a:ext cx="2805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nb-NO" altLang="nb-NO" b="1" dirty="0">
                <a:solidFill>
                  <a:srgbClr val="176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Sikkert sykehussystem og UiO TSD 2.0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2ED44-6885-4C4C-A220-DC04C8318B79}"/>
              </a:ext>
            </a:extLst>
          </p:cNvPr>
          <p:cNvSpPr txBox="1"/>
          <p:nvPr/>
        </p:nvSpPr>
        <p:spPr bwMode="auto">
          <a:xfrm>
            <a:off x="4316303" y="3668598"/>
            <a:ext cx="2145380" cy="738716"/>
          </a:xfrm>
          <a:prstGeom prst="rect">
            <a:avLst/>
          </a:prstGeom>
          <a:gradFill rotWithShape="1">
            <a:gsLst>
              <a:gs pos="0">
                <a:srgbClr val="C2C2A0">
                  <a:tint val="100000"/>
                  <a:shade val="100000"/>
                  <a:satMod val="130000"/>
                </a:srgbClr>
              </a:gs>
              <a:gs pos="100000">
                <a:srgbClr val="C2C2A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1400" b="1" kern="0" dirty="0">
                <a:solidFill>
                  <a:srgbClr val="156665"/>
                </a:solidFill>
                <a:latin typeface="Calibri"/>
              </a:rPr>
              <a:t>Sensitive data</a:t>
            </a:r>
          </a:p>
          <a:p>
            <a:pPr algn="ctr">
              <a:defRPr/>
            </a:pPr>
            <a:r>
              <a:rPr lang="nb-NO" sz="1400" b="1" kern="0" dirty="0">
                <a:solidFill>
                  <a:srgbClr val="156665"/>
                </a:solidFill>
                <a:latin typeface="Calibri"/>
              </a:rPr>
              <a:t>Personlige </a:t>
            </a:r>
            <a:r>
              <a:rPr lang="nb-NO" sz="1400" b="1" kern="0" dirty="0" err="1">
                <a:solidFill>
                  <a:srgbClr val="156665"/>
                </a:solidFill>
                <a:latin typeface="Calibri"/>
              </a:rPr>
              <a:t>genomer</a:t>
            </a:r>
            <a:endParaRPr lang="nb-NO" sz="1400" b="1" kern="0" dirty="0">
              <a:solidFill>
                <a:srgbClr val="156665"/>
              </a:solidFill>
              <a:latin typeface="Calibri"/>
            </a:endParaRPr>
          </a:p>
          <a:p>
            <a:pPr algn="ctr">
              <a:defRPr/>
            </a:pPr>
            <a:r>
              <a:rPr lang="nb-NO" sz="1400" b="1" kern="0" dirty="0">
                <a:solidFill>
                  <a:srgbClr val="156665"/>
                </a:solidFill>
                <a:latin typeface="Calibri"/>
              </a:rPr>
              <a:t>Høy datasikkerhet</a:t>
            </a:r>
          </a:p>
        </p:txBody>
      </p:sp>
      <p:pic>
        <p:nvPicPr>
          <p:cNvPr id="9224" name="Picture 5">
            <a:extLst>
              <a:ext uri="{FF2B5EF4-FFF2-40B4-BE49-F238E27FC236}">
                <a16:creationId xmlns:a16="http://schemas.microsoft.com/office/drawing/2014/main" id="{C35C9BA6-7267-4A48-BA2F-B11E2FF54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1374991"/>
            <a:ext cx="13446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395D16-DE4B-8E46-BC1B-6C93C6F203E4}"/>
              </a:ext>
            </a:extLst>
          </p:cNvPr>
          <p:cNvSpPr/>
          <p:nvPr/>
        </p:nvSpPr>
        <p:spPr bwMode="auto">
          <a:xfrm>
            <a:off x="2006601" y="1097177"/>
            <a:ext cx="4625975" cy="4135438"/>
          </a:xfrm>
          <a:prstGeom prst="roundRect">
            <a:avLst/>
          </a:prstGeom>
          <a:noFill/>
          <a:ln w="82550" cap="rnd" cmpd="tri" algn="ctr">
            <a:solidFill>
              <a:srgbClr val="C2C2A0">
                <a:shade val="95000"/>
                <a:satMod val="105000"/>
              </a:srgbClr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88900" contourW="19050">
            <a:contourClr>
              <a:srgbClr val="C2C2A0">
                <a:lumMod val="50000"/>
              </a:srgbClr>
            </a:contourClr>
          </a:sp3d>
        </p:spPr>
        <p:txBody>
          <a:bodyPr anchor="ctr"/>
          <a:lstStyle/>
          <a:p>
            <a:pPr algn="ctr">
              <a:defRPr/>
            </a:pPr>
            <a:endParaRPr lang="nb-NO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" name="Picture 112">
            <a:extLst>
              <a:ext uri="{FF2B5EF4-FFF2-40B4-BE49-F238E27FC236}">
                <a16:creationId xmlns:a16="http://schemas.microsoft.com/office/drawing/2014/main" id="{68013CAF-1722-BE45-AA2F-D4073927E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01" y="4741195"/>
            <a:ext cx="2093913" cy="1881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1246AC-04EA-BA4F-9E08-BB28E30A829A}"/>
              </a:ext>
            </a:extLst>
          </p:cNvPr>
          <p:cNvCxnSpPr>
            <a:cxnSpLocks noChangeShapeType="1"/>
            <a:endCxn id="9219" idx="0"/>
          </p:cNvCxnSpPr>
          <p:nvPr/>
        </p:nvCxnSpPr>
        <p:spPr bwMode="auto">
          <a:xfrm>
            <a:off x="3189289" y="1970303"/>
            <a:ext cx="7937" cy="1514475"/>
          </a:xfrm>
          <a:prstGeom prst="straightConnector1">
            <a:avLst/>
          </a:prstGeom>
          <a:noFill/>
          <a:ln w="38100">
            <a:solidFill>
              <a:srgbClr val="156665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33603E-1E9B-824F-93AB-C7FB470B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2429091"/>
            <a:ext cx="1638300" cy="700087"/>
          </a:xfrm>
          <a:prstGeom prst="roundRect">
            <a:avLst>
              <a:gd name="adj" fmla="val 16667"/>
            </a:avLst>
          </a:prstGeom>
          <a:solidFill>
            <a:srgbClr val="15666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nb-NO" altLang="nb-NO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Sekvensering og </a:t>
            </a:r>
            <a:r>
              <a:rPr lang="nb-NO" altLang="nb-NO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alignment</a:t>
            </a:r>
            <a:endParaRPr lang="nb-NO" altLang="nb-NO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9231" name="Group 1">
            <a:extLst>
              <a:ext uri="{FF2B5EF4-FFF2-40B4-BE49-F238E27FC236}">
                <a16:creationId xmlns:a16="http://schemas.microsoft.com/office/drawing/2014/main" id="{2FB20E22-6FAF-9945-A4ED-0781CE131AC9}"/>
              </a:ext>
            </a:extLst>
          </p:cNvPr>
          <p:cNvGrpSpPr>
            <a:grpSpLocks/>
          </p:cNvGrpSpPr>
          <p:nvPr/>
        </p:nvGrpSpPr>
        <p:grpSpPr bwMode="auto">
          <a:xfrm>
            <a:off x="3440113" y="2751354"/>
            <a:ext cx="2270919" cy="1266824"/>
            <a:chOff x="1916113" y="3063876"/>
            <a:chExt cx="2270919" cy="126682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8F7BC68-DA9A-6140-983E-30AAF75BE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219" y="3063876"/>
              <a:ext cx="1420813" cy="658812"/>
            </a:xfrm>
            <a:prstGeom prst="roundRect">
              <a:avLst>
                <a:gd name="adj" fmla="val 16667"/>
              </a:avLst>
            </a:prstGeom>
            <a:solidFill>
              <a:srgbClr val="15666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nb-NO" altLang="nb-NO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Mutasjons-påvisning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872A66C-A58C-D44D-A77C-75C440B71C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16113" y="3871913"/>
              <a:ext cx="644525" cy="458787"/>
            </a:xfrm>
            <a:prstGeom prst="straightConnector1">
              <a:avLst/>
            </a:prstGeom>
            <a:noFill/>
            <a:ln w="38100">
              <a:solidFill>
                <a:srgbClr val="156665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32" name="Group 21">
            <a:extLst>
              <a:ext uri="{FF2B5EF4-FFF2-40B4-BE49-F238E27FC236}">
                <a16:creationId xmlns:a16="http://schemas.microsoft.com/office/drawing/2014/main" id="{4AD569CC-6B37-1C46-AFC2-35CC9FE07D4A}"/>
              </a:ext>
            </a:extLst>
          </p:cNvPr>
          <p:cNvGrpSpPr>
            <a:grpSpLocks/>
          </p:cNvGrpSpPr>
          <p:nvPr/>
        </p:nvGrpSpPr>
        <p:grpSpPr bwMode="auto">
          <a:xfrm>
            <a:off x="3292476" y="4559515"/>
            <a:ext cx="2855913" cy="1096962"/>
            <a:chOff x="1768750" y="4872754"/>
            <a:chExt cx="2855210" cy="1096743"/>
          </a:xfrm>
        </p:grpSpPr>
        <p:sp>
          <p:nvSpPr>
            <p:cNvPr id="23" name="Left-Right Arrow 22">
              <a:extLst>
                <a:ext uri="{FF2B5EF4-FFF2-40B4-BE49-F238E27FC236}">
                  <a16:creationId xmlns:a16="http://schemas.microsoft.com/office/drawing/2014/main" id="{0D4AE446-4746-4046-917E-893BDA5FD3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8732">
              <a:off x="1768750" y="4872754"/>
              <a:ext cx="2855210" cy="1096743"/>
            </a:xfrm>
            <a:prstGeom prst="leftRightArrow">
              <a:avLst>
                <a:gd name="adj1" fmla="val 50000"/>
                <a:gd name="adj2" fmla="val 49994"/>
              </a:avLst>
            </a:prstGeom>
            <a:solidFill>
              <a:srgbClr val="207C7C"/>
            </a:solidFill>
            <a:ln w="9525">
              <a:solidFill>
                <a:srgbClr val="207C7C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chemeClr val="lt1"/>
                </a:solidFill>
              </a:endParaRPr>
            </a:p>
          </p:txBody>
        </p:sp>
        <p:pic>
          <p:nvPicPr>
            <p:cNvPr id="24" name="Picture 23" descr="Padlock.gif">
              <a:extLst>
                <a:ext uri="{FF2B5EF4-FFF2-40B4-BE49-F238E27FC236}">
                  <a16:creationId xmlns:a16="http://schemas.microsoft.com/office/drawing/2014/main" id="{E1130C06-E253-0E43-8594-EB5955A84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18" y="5163208"/>
              <a:ext cx="680869" cy="6666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232689-A4EB-AA44-A62E-F1B6D7ABC4E7}"/>
                </a:ext>
              </a:extLst>
            </p:cNvPr>
            <p:cNvSpPr txBox="1"/>
            <p:nvPr/>
          </p:nvSpPr>
          <p:spPr>
            <a:xfrm>
              <a:off x="2435336" y="4975920"/>
              <a:ext cx="672934" cy="3698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eaLnBrk="1" hangingPunct="1"/>
              <a:r>
                <a:rPr lang="nb-NO" altLang="nb-NO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VPN</a:t>
              </a:r>
            </a:p>
          </p:txBody>
        </p:sp>
      </p:grpSp>
      <p:grpSp>
        <p:nvGrpSpPr>
          <p:cNvPr id="9233" name="Group 25">
            <a:extLst>
              <a:ext uri="{FF2B5EF4-FFF2-40B4-BE49-F238E27FC236}">
                <a16:creationId xmlns:a16="http://schemas.microsoft.com/office/drawing/2014/main" id="{4FEAF49C-1FB2-154C-A8E4-2FB1AFDD29E2}"/>
              </a:ext>
            </a:extLst>
          </p:cNvPr>
          <p:cNvGrpSpPr>
            <a:grpSpLocks/>
          </p:cNvGrpSpPr>
          <p:nvPr/>
        </p:nvGrpSpPr>
        <p:grpSpPr bwMode="auto">
          <a:xfrm>
            <a:off x="6919913" y="2611653"/>
            <a:ext cx="3352800" cy="3698875"/>
            <a:chOff x="5396700" y="2924175"/>
            <a:chExt cx="3352013" cy="3699553"/>
          </a:xfrm>
        </p:grpSpPr>
        <p:pic>
          <p:nvPicPr>
            <p:cNvPr id="9235" name="Picture 98" descr="200235995-001.png">
              <a:extLst>
                <a:ext uri="{FF2B5EF4-FFF2-40B4-BE49-F238E27FC236}">
                  <a16:creationId xmlns:a16="http://schemas.microsoft.com/office/drawing/2014/main" id="{75CADD60-48F3-1F42-98DA-827A23F6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925" y="2924175"/>
              <a:ext cx="966788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5E76FC-7DFB-3644-8F0C-100547FFCD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67956" y="3357642"/>
              <a:ext cx="772931" cy="42870"/>
            </a:xfrm>
            <a:prstGeom prst="straightConnector1">
              <a:avLst/>
            </a:prstGeom>
            <a:noFill/>
            <a:ln w="38100">
              <a:solidFill>
                <a:srgbClr val="156665"/>
              </a:solidFill>
              <a:round/>
              <a:headEnd type="arrow" w="med" len="med"/>
              <a:tailEnd type="arrow" w="med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37" name="Group 43">
              <a:extLst>
                <a:ext uri="{FF2B5EF4-FFF2-40B4-BE49-F238E27FC236}">
                  <a16:creationId xmlns:a16="http://schemas.microsoft.com/office/drawing/2014/main" id="{CF87E786-CF2A-8D41-AFEA-BA692375B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6700" y="3872125"/>
              <a:ext cx="3128450" cy="2751603"/>
              <a:chOff x="5396700" y="3872125"/>
              <a:chExt cx="3128450" cy="2751603"/>
            </a:xfrm>
          </p:grpSpPr>
          <p:sp>
            <p:nvSpPr>
              <p:cNvPr id="30" name="Left-Right Arrow 29">
                <a:extLst>
                  <a:ext uri="{FF2B5EF4-FFF2-40B4-BE49-F238E27FC236}">
                    <a16:creationId xmlns:a16="http://schemas.microsoft.com/office/drawing/2014/main" id="{85D9926F-2762-C444-B4B0-85E067942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254966">
                <a:off x="4875647" y="4393140"/>
                <a:ext cx="2272128" cy="1230023"/>
              </a:xfrm>
              <a:prstGeom prst="leftRightArrow">
                <a:avLst>
                  <a:gd name="adj1" fmla="val 50000"/>
                  <a:gd name="adj2" fmla="val 50003"/>
                </a:avLst>
              </a:prstGeom>
              <a:solidFill>
                <a:srgbClr val="207C7C"/>
              </a:solidFill>
              <a:ln w="9525">
                <a:solidFill>
                  <a:srgbClr val="207C7C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B9ABC252-9C0C-FD4E-B7E1-755BF3B9C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4481" y="5013708"/>
                <a:ext cx="1720446" cy="1610020"/>
              </a:xfrm>
              <a:prstGeom prst="roundRect">
                <a:avLst>
                  <a:gd name="adj" fmla="val 16667"/>
                </a:avLst>
              </a:prstGeom>
              <a:solidFill>
                <a:srgbClr val="15666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1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Nedstrøms analyse og fortolkning</a:t>
                </a:r>
              </a:p>
            </p:txBody>
          </p:sp>
        </p:grpSp>
      </p:grpSp>
      <p:sp>
        <p:nvSpPr>
          <p:cNvPr id="29" name="Shape 630">
            <a:extLst>
              <a:ext uri="{FF2B5EF4-FFF2-40B4-BE49-F238E27FC236}">
                <a16:creationId xmlns:a16="http://schemas.microsoft.com/office/drawing/2014/main" id="{2CECE3D0-3A5E-CF44-B19F-57DE654F7AE8}"/>
              </a:ext>
            </a:extLst>
          </p:cNvPr>
          <p:cNvSpPr/>
          <p:nvPr/>
        </p:nvSpPr>
        <p:spPr>
          <a:xfrm>
            <a:off x="1119188" y="3878506"/>
            <a:ext cx="796050" cy="6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defTabSz="321457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nb-NO" sz="1687" dirty="0"/>
              <a:t>150 Tb+</a:t>
            </a:r>
          </a:p>
          <a:p>
            <a:pPr defTabSz="321457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nb-NO" sz="1687" dirty="0"/>
              <a:t>400 Tb </a:t>
            </a:r>
          </a:p>
        </p:txBody>
      </p:sp>
      <p:sp>
        <p:nvSpPr>
          <p:cNvPr id="32" name="Shape 627">
            <a:extLst>
              <a:ext uri="{FF2B5EF4-FFF2-40B4-BE49-F238E27FC236}">
                <a16:creationId xmlns:a16="http://schemas.microsoft.com/office/drawing/2014/main" id="{26C29CC0-0846-1544-8900-B4BE2A519DDD}"/>
              </a:ext>
            </a:extLst>
          </p:cNvPr>
          <p:cNvSpPr/>
          <p:nvPr/>
        </p:nvSpPr>
        <p:spPr>
          <a:xfrm>
            <a:off x="2468957" y="3133519"/>
            <a:ext cx="1235916" cy="17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321457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nb-NO" sz="1125" dirty="0"/>
              <a:t>Kryptert filoverføring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64997E6-D64B-9B4D-B8FF-AFF0C8897E1B}"/>
              </a:ext>
            </a:extLst>
          </p:cNvPr>
          <p:cNvSpPr txBox="1">
            <a:spLocks/>
          </p:cNvSpPr>
          <p:nvPr/>
        </p:nvSpPr>
        <p:spPr>
          <a:xfrm>
            <a:off x="838200" y="1706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altLang="nb-NO" dirty="0">
              <a:ea typeface="ヒラギノ角ゴ Pro W3" charset="-128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67B53A0-352C-3C43-8C0E-872B212D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00"/>
            <a:ext cx="10515600" cy="1325563"/>
          </a:xfrm>
        </p:spPr>
        <p:txBody>
          <a:bodyPr/>
          <a:lstStyle/>
          <a:p>
            <a:r>
              <a:rPr lang="nb-NO" altLang="nb-NO" dirty="0"/>
              <a:t>Datalogistikk og nasjonal infrastruktur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"/>
    </mc:Choice>
    <mc:Fallback>
      <p:transition spd="slow" advTm="2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0D746-49FE-9440-AA62-E1E09AF1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Men, det butter: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E7E41-69A0-D14D-A675-2BB98331B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16" y="184294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Finansieringen er skrøpelig</a:t>
            </a:r>
          </a:p>
          <a:p>
            <a:pPr lvl="1"/>
            <a:r>
              <a:rPr lang="nb-NO" dirty="0"/>
              <a:t>To rapporter uten penger</a:t>
            </a:r>
          </a:p>
          <a:p>
            <a:pPr lvl="1"/>
            <a:r>
              <a:rPr lang="nb-NO" dirty="0"/>
              <a:t>Har vært rent forskningsdrevet</a:t>
            </a:r>
          </a:p>
          <a:p>
            <a:pPr lvl="1"/>
            <a:r>
              <a:rPr lang="nb-NO" dirty="0"/>
              <a:t>“Utgift til inntekts ervervelse” fungerer ikke i Helsevesenet</a:t>
            </a:r>
          </a:p>
          <a:p>
            <a:pPr lvl="1"/>
            <a:r>
              <a:rPr lang="nb-NO" dirty="0"/>
              <a:t>Ingen norske </a:t>
            </a:r>
            <a:r>
              <a:rPr lang="nb-NO" dirty="0" err="1"/>
              <a:t>genom</a:t>
            </a:r>
            <a:r>
              <a:rPr lang="nb-NO" dirty="0"/>
              <a:t>-initiativer</a:t>
            </a:r>
          </a:p>
          <a:p>
            <a:r>
              <a:rPr lang="nb-NO" dirty="0"/>
              <a:t>Strukturendringer må drives fra ledelsen</a:t>
            </a:r>
          </a:p>
          <a:p>
            <a:pPr lvl="1"/>
            <a:r>
              <a:rPr lang="nb-NO" dirty="0"/>
              <a:t>Krevende uten finansiering</a:t>
            </a:r>
          </a:p>
          <a:p>
            <a:r>
              <a:rPr lang="nb-NO" dirty="0"/>
              <a:t>Frykt for kostnadsdrivende behandlingsmuligheter</a:t>
            </a:r>
          </a:p>
          <a:p>
            <a:r>
              <a:rPr lang="nb-NO" dirty="0"/>
              <a:t>Frykt for at feltet er umodent, og ikke vil gi tilstrekkelig behandlingseffekt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D5FD387-0465-F940-87FA-82B75FD6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807" y="212870"/>
            <a:ext cx="31701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6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"/>
    </mc:Choice>
    <mc:Fallback>
      <p:transition spd="slow" advTm="3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93" y="1214756"/>
            <a:ext cx="3215591" cy="3328987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4701172" y="2780928"/>
            <a:ext cx="5692893" cy="2862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nb-NO" sz="2000" dirty="0">
                <a:latin typeface="Calibri Light" pitchFamily="34"/>
              </a:rPr>
              <a:t>“…legge grunnlaget for en IKT-plattform som løser flaskehalser for implementering av presisjonsmedisin og brøyter vei for ny stordata-analyse</a:t>
            </a:r>
          </a:p>
          <a:p>
            <a:pPr marL="0" indent="0" algn="just">
              <a:buNone/>
            </a:pPr>
            <a:r>
              <a:rPr lang="nb-NO" sz="2000" dirty="0">
                <a:latin typeface="Calibri Light" pitchFamily="34"/>
              </a:rPr>
              <a:t>Løsningene vil legge til rette for optimalisert behandling som tar utgangspunkt i pasientenes unike individuelle sykdomstrekk.”</a:t>
            </a:r>
          </a:p>
          <a:p>
            <a:pPr marL="0" indent="0" algn="just">
              <a:buNone/>
            </a:pPr>
            <a:endParaRPr lang="nb-NO" sz="1800" i="1" dirty="0">
              <a:latin typeface="Calibri Light" pitchFamily="34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8F02484F-66EF-4B4D-869E-0DA5C495DAB2}"/>
              </a:ext>
            </a:extLst>
          </p:cNvPr>
          <p:cNvSpPr txBox="1">
            <a:spLocks/>
          </p:cNvSpPr>
          <p:nvPr/>
        </p:nvSpPr>
        <p:spPr>
          <a:xfrm>
            <a:off x="3250747" y="5098715"/>
            <a:ext cx="9462407" cy="6426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nb-NO" kern="0" dirty="0">
                <a:solidFill>
                  <a:srgbClr val="002060"/>
                </a:solidFill>
              </a:rPr>
              <a:t>Presisjonsmedisin– fra lab-benk til seng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CA6E3D4-F307-6E4C-9E86-488B2CA65DB6}"/>
              </a:ext>
            </a:extLst>
          </p:cNvPr>
          <p:cNvSpPr txBox="1"/>
          <p:nvPr/>
        </p:nvSpPr>
        <p:spPr>
          <a:xfrm>
            <a:off x="3250746" y="5679507"/>
            <a:ext cx="4632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/>
              <a:t>Norges Forskningsråd: IKT-Fyrtårnsprosjekt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52BF4CF-5F31-D541-8ACA-A7F084E3CA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9BD23579-0FC4-394B-BBEE-C9404249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71" y="115601"/>
            <a:ext cx="10515600" cy="1325563"/>
          </a:xfrm>
        </p:spPr>
        <p:txBody>
          <a:bodyPr/>
          <a:lstStyle/>
          <a:p>
            <a:r>
              <a:rPr lang="nb-NO" dirty="0"/>
              <a:t>3. </a:t>
            </a:r>
            <a:r>
              <a:rPr lang="nb-NO" dirty="0" err="1"/>
              <a:t>BigMed</a:t>
            </a:r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7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"/>
    </mc:Choice>
    <mc:Fallback>
      <p:transition spd="slow" advTm="34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.8|46.9|5.4|26.1|11.1"/>
</p:tagLst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1044</Words>
  <Application>Microsoft Macintosh PowerPoint</Application>
  <PresentationFormat>Widescreen</PresentationFormat>
  <Paragraphs>245</Paragraphs>
  <Slides>22</Slides>
  <Notes>2</Notes>
  <HiddenSlides>1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DK Lemon Yellow Sun</vt:lpstr>
      <vt:lpstr>Gill Sans</vt:lpstr>
      <vt:lpstr>Helvetica</vt:lpstr>
      <vt:lpstr>Lucida Grande</vt:lpstr>
      <vt:lpstr>Wingdings</vt:lpstr>
      <vt:lpstr>1_Office-tema</vt:lpstr>
      <vt:lpstr>Hvordan kan vi utnytte våre norske gener til å bedre folkehelsen og skape innovasjon?  Fra én forskers perspektiv (eller platonske hule?)…</vt:lpstr>
      <vt:lpstr>1. Norsk Kreftgenomikkonsortium   (NCGC)</vt:lpstr>
      <vt:lpstr>Mutasjonsfrekvenser i kreft-relevant gener varierer mellom krefttyper</vt:lpstr>
      <vt:lpstr>Den genetiske beskrivelsen er rikholdig</vt:lpstr>
      <vt:lpstr>2. </vt:lpstr>
      <vt:lpstr>Sekvenseringsanalyse omfatter mange steg</vt:lpstr>
      <vt:lpstr>Datalogistikk og nasjonal infrastruktur</vt:lpstr>
      <vt:lpstr>Men, det butter:</vt:lpstr>
      <vt:lpstr>3. BigMed </vt:lpstr>
      <vt:lpstr>Kreftsekvenseringsrapporter</vt:lpstr>
      <vt:lpstr>Kombinatorisk eksplosjon…</vt:lpstr>
      <vt:lpstr>Finne rett klinisk studie</vt:lpstr>
      <vt:lpstr>Men, det butter:</vt:lpstr>
      <vt:lpstr>4. “Norske gener”: </vt:lpstr>
      <vt:lpstr>Oversikt over variasjon i omlag 1000 norske eksomer</vt:lpstr>
      <vt:lpstr>Nasjonal variantfrekvensdatabase?  Prosjekt fra Utredningen om presisjonsmedisin…</vt:lpstr>
      <vt:lpstr>Men, det butter</vt:lpstr>
      <vt:lpstr>Deling av sensitive data: Federert EGA, under utvikling </vt:lpstr>
      <vt:lpstr>PowerPoint-presentasjon</vt:lpstr>
      <vt:lpstr>Oppsummering:</vt:lpstr>
      <vt:lpstr>Delelementer av løsning:</vt:lpstr>
      <vt:lpstr>…..attccTACCgacgc….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Eivind Hovig</dc:creator>
  <cp:lastModifiedBy>Eivind Hovig</cp:lastModifiedBy>
  <cp:revision>57</cp:revision>
  <dcterms:created xsi:type="dcterms:W3CDTF">2019-11-24T14:46:07Z</dcterms:created>
  <dcterms:modified xsi:type="dcterms:W3CDTF">2019-11-25T12:35:11Z</dcterms:modified>
</cp:coreProperties>
</file>