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5033" r:id="rId2"/>
    <p:sldId id="5061" r:id="rId3"/>
    <p:sldId id="260" r:id="rId4"/>
    <p:sldId id="5047" r:id="rId5"/>
    <p:sldId id="5041" r:id="rId6"/>
    <p:sldId id="5057" r:id="rId7"/>
    <p:sldId id="5055" r:id="rId8"/>
    <p:sldId id="5062" r:id="rId9"/>
    <p:sldId id="877" r:id="rId10"/>
    <p:sldId id="5060" r:id="rId11"/>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elie Marseille" initials="AM" lastIdx="3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85" autoAdjust="0"/>
    <p:restoredTop sz="77812" autoAdjust="0"/>
  </p:normalViewPr>
  <p:slideViewPr>
    <p:cSldViewPr snapToGrid="0">
      <p:cViewPr varScale="1">
        <p:scale>
          <a:sx n="87" d="100"/>
          <a:sy n="87" d="100"/>
        </p:scale>
        <p:origin x="1352" y="1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r>
              <a:rPr lang="nb-NO" dirty="0">
                <a:solidFill>
                  <a:schemeClr val="tx1"/>
                </a:solidFill>
                <a:effectLst>
                  <a:outerShdw blurRad="38100" dist="38100" dir="2700000" algn="tl">
                    <a:srgbClr val="000000">
                      <a:alpha val="43137"/>
                    </a:srgbClr>
                  </a:outerShdw>
                </a:effectLst>
              </a:rPr>
              <a:t>2004</a:t>
            </a:r>
          </a:p>
        </c:rich>
      </c:tx>
      <c:layout>
        <c:manualLayout>
          <c:xMode val="edge"/>
          <c:yMode val="edge"/>
          <c:x val="0.44186267753820718"/>
          <c:y val="2.7156328774402272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1B04-4B20-A2FF-498768C94154}"/>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1B04-4B20-A2FF-498768C94154}"/>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1B04-4B20-A2FF-498768C94154}"/>
              </c:ext>
            </c:extLst>
          </c:dPt>
          <c:dLbls>
            <c:dLbl>
              <c:idx val="0"/>
              <c:layout>
                <c:manualLayout>
                  <c:x val="-0.18969088750547727"/>
                  <c:y val="7.794828590375374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B04-4B20-A2FF-498768C94154}"/>
                </c:ext>
              </c:extLst>
            </c:dLbl>
            <c:dLbl>
              <c:idx val="1"/>
              <c:layout>
                <c:manualLayout>
                  <c:x val="-9.2771990398421877E-2"/>
                  <c:y val="-4.097451661868437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B04-4B20-A2FF-498768C94154}"/>
                </c:ext>
              </c:extLst>
            </c:dLbl>
            <c:dLbl>
              <c:idx val="2"/>
              <c:layout>
                <c:manualLayout>
                  <c:x val="0.15003238328547741"/>
                  <c:y val="-0.1588102641300445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B04-4B20-A2FF-498768C9415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nb-NO"/>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val>
            <c:numRef>
              <c:f>Sheet1!$D$4:$D$6</c:f>
              <c:numCache>
                <c:formatCode>0%</c:formatCode>
                <c:ptCount val="3"/>
                <c:pt idx="0">
                  <c:v>0.3</c:v>
                </c:pt>
                <c:pt idx="1">
                  <c:v>0.08</c:v>
                </c:pt>
                <c:pt idx="2">
                  <c:v>0.62</c:v>
                </c:pt>
              </c:numCache>
            </c:numRef>
          </c:val>
          <c:extLst>
            <c:ext xmlns:c16="http://schemas.microsoft.com/office/drawing/2014/chart" uri="{C3380CC4-5D6E-409C-BE32-E72D297353CC}">
              <c16:uniqueId val="{00000006-1B04-4B20-A2FF-498768C94154}"/>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nb-N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0.27041</cdr:x>
      <cdr:y>0.47412</cdr:y>
    </cdr:from>
    <cdr:to>
      <cdr:x>0.41139</cdr:x>
      <cdr:y>0.57766</cdr:y>
    </cdr:to>
    <cdr:sp macro="" textlink="">
      <cdr:nvSpPr>
        <cdr:cNvPr id="2" name="TextBox 1">
          <a:extLst xmlns:a="http://schemas.openxmlformats.org/drawingml/2006/main">
            <a:ext uri="{FF2B5EF4-FFF2-40B4-BE49-F238E27FC236}">
              <a16:creationId xmlns:a16="http://schemas.microsoft.com/office/drawing/2014/main" id="{052DA437-A903-4095-B575-335ACDC8BD30}"/>
            </a:ext>
          </a:extLst>
        </cdr:cNvPr>
        <cdr:cNvSpPr txBox="1"/>
      </cdr:nvSpPr>
      <cdr:spPr>
        <a:xfrm xmlns:a="http://schemas.openxmlformats.org/drawingml/2006/main">
          <a:off x="1528355" y="1794450"/>
          <a:ext cx="796834" cy="3918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b-NO" sz="1100" b="1" dirty="0">
              <a:solidFill>
                <a:schemeClr val="bg1"/>
              </a:solidFill>
            </a:rPr>
            <a:t>Unknown</a:t>
          </a:r>
        </a:p>
      </cdr:txBody>
    </cdr:sp>
  </cdr:relSizeAnchor>
  <cdr:relSizeAnchor xmlns:cdr="http://schemas.openxmlformats.org/drawingml/2006/chartDrawing">
    <cdr:from>
      <cdr:x>0.6271</cdr:x>
      <cdr:y>0.68106</cdr:y>
    </cdr:from>
    <cdr:to>
      <cdr:x>0.76808</cdr:x>
      <cdr:y>0.7846</cdr:y>
    </cdr:to>
    <cdr:sp macro="" textlink="">
      <cdr:nvSpPr>
        <cdr:cNvPr id="3" name="TextBox 1">
          <a:extLst xmlns:a="http://schemas.openxmlformats.org/drawingml/2006/main">
            <a:ext uri="{FF2B5EF4-FFF2-40B4-BE49-F238E27FC236}">
              <a16:creationId xmlns:a16="http://schemas.microsoft.com/office/drawing/2014/main" id="{A70ADDBA-9868-48EC-97F6-C756F811AC48}"/>
            </a:ext>
          </a:extLst>
        </cdr:cNvPr>
        <cdr:cNvSpPr txBox="1"/>
      </cdr:nvSpPr>
      <cdr:spPr>
        <a:xfrm xmlns:a="http://schemas.openxmlformats.org/drawingml/2006/main">
          <a:off x="3328833" y="2548058"/>
          <a:ext cx="748364" cy="3873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100" b="1" dirty="0">
              <a:solidFill>
                <a:schemeClr val="bg1"/>
              </a:solidFill>
            </a:rPr>
            <a:t>EGFR</a:t>
          </a:r>
        </a:p>
      </cdr:txBody>
    </cdr:sp>
  </cdr:relSizeAnchor>
  <cdr:relSizeAnchor xmlns:cdr="http://schemas.openxmlformats.org/drawingml/2006/chartDrawing">
    <cdr:from>
      <cdr:x>0.53799</cdr:x>
      <cdr:y>0.28007</cdr:y>
    </cdr:from>
    <cdr:to>
      <cdr:x>0.67897</cdr:x>
      <cdr:y>0.38361</cdr:y>
    </cdr:to>
    <cdr:sp macro="" textlink="">
      <cdr:nvSpPr>
        <cdr:cNvPr id="4" name="TextBox 1">
          <a:extLst xmlns:a="http://schemas.openxmlformats.org/drawingml/2006/main">
            <a:ext uri="{FF2B5EF4-FFF2-40B4-BE49-F238E27FC236}">
              <a16:creationId xmlns:a16="http://schemas.microsoft.com/office/drawing/2014/main" id="{5CBEFDB1-88A7-44B7-9446-EF9D9E8BA7CA}"/>
            </a:ext>
          </a:extLst>
        </cdr:cNvPr>
        <cdr:cNvSpPr txBox="1"/>
      </cdr:nvSpPr>
      <cdr:spPr>
        <a:xfrm xmlns:a="http://schemas.openxmlformats.org/drawingml/2006/main">
          <a:off x="3040744" y="1060028"/>
          <a:ext cx="796834" cy="3918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100" b="1" dirty="0">
              <a:solidFill>
                <a:schemeClr val="bg1"/>
              </a:solidFill>
            </a:rPr>
            <a:t>KRAS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F53826CF-06DC-46BE-A8E0-56563D213A65}" type="datetimeFigureOut">
              <a:rPr lang="en-GB" smtClean="0"/>
              <a:t>24/11/2019</a:t>
            </a:fld>
            <a:endParaRPr lang="en-GB" dirty="0"/>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2D594A6-4310-474A-857E-5A4AF6A9FAD1}" type="slidenum">
              <a:rPr lang="en-GB" smtClean="0"/>
              <a:t>‹#›</a:t>
            </a:fld>
            <a:endParaRPr lang="en-GB" dirty="0"/>
          </a:p>
        </p:txBody>
      </p:sp>
    </p:spTree>
    <p:extLst>
      <p:ext uri="{BB962C8B-B14F-4D97-AF65-F5344CB8AC3E}">
        <p14:creationId xmlns:p14="http://schemas.microsoft.com/office/powerpoint/2010/main" val="1975821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D594A6-4310-474A-857E-5A4AF6A9FAD1}" type="slidenum">
              <a:rPr lang="en-GB" smtClean="0"/>
              <a:t>1</a:t>
            </a:fld>
            <a:endParaRPr lang="en-GB" dirty="0"/>
          </a:p>
        </p:txBody>
      </p:sp>
    </p:spTree>
    <p:extLst>
      <p:ext uri="{BB962C8B-B14F-4D97-AF65-F5344CB8AC3E}">
        <p14:creationId xmlns:p14="http://schemas.microsoft.com/office/powerpoint/2010/main" val="2951843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t>With our technology we aim to bridge the information gap and through this empower patients having a life changing disease to live longer and better their lives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t>by discovering </a:t>
            </a:r>
            <a:r>
              <a:rPr lang="en-GB" sz="1200" dirty="0"/>
              <a:t>the most precise, effective and evidence-based treatment options.</a:t>
            </a:r>
            <a:endParaRPr lang="en-GB" altLang="en-US" sz="1200" b="1" dirty="0"/>
          </a:p>
          <a:p>
            <a:endParaRPr lang="en-US" dirty="0"/>
          </a:p>
          <a:p>
            <a:r>
              <a:rPr lang="en-US" dirty="0"/>
              <a:t>There has been many attempts to fully automate the process of identifying personalized treatment options, but so fare they are not fully up for the challenge.</a:t>
            </a:r>
          </a:p>
          <a:p>
            <a:endParaRPr lang="en-US" dirty="0"/>
          </a:p>
          <a:p>
            <a:r>
              <a:rPr lang="en-US" dirty="0"/>
              <a:t>We believe that the best solution will be to combine human experience and intelligence with machine learning and bioinformatics analysis in order to find the most relevant insight related to a patient's treatment.</a:t>
            </a:r>
          </a:p>
          <a:p>
            <a:endParaRPr lang="en-US" dirty="0"/>
          </a:p>
          <a:p>
            <a:r>
              <a:rPr lang="en-US" dirty="0"/>
              <a:t>It is also important to interact with the treating clinician.  </a:t>
            </a:r>
          </a:p>
          <a:p>
            <a:endParaRPr lang="en-GB" dirty="0"/>
          </a:p>
          <a:p>
            <a:r>
              <a:rPr lang="en-GB" dirty="0"/>
              <a:t>We believe that one can impact patient empowerment, QoL </a:t>
            </a:r>
          </a:p>
          <a:p>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fld id="{5FE958A0-635F-43DB-91D8-532E5D5A1361}" type="slidenum">
              <a:rPr lang="en-US"/>
              <a:t>4</a:t>
            </a:fld>
            <a:endParaRPr lang="en-US" dirty="0"/>
          </a:p>
        </p:txBody>
      </p:sp>
    </p:spTree>
    <p:extLst>
      <p:ext uri="{BB962C8B-B14F-4D97-AF65-F5344CB8AC3E}">
        <p14:creationId xmlns:p14="http://schemas.microsoft.com/office/powerpoint/2010/main" val="73892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think this presentation is a good way to illustrate this. If we look at Lung Cancer, back in 2004  we talked about three underlying causes and in 2017 this has risen to over 20. </a:t>
            </a:r>
          </a:p>
          <a:p>
            <a:r>
              <a:rPr lang="en-GB" dirty="0"/>
              <a:t>And it is difficult keep up with this pace. Just looking at the Norwegian healthcare system – up until very recently newly diagnosed NSCLC patients were routinely only tested for ALK, EGFR and PDL1.  Testing for ROS1 translocation was just recently included here, while there are additional biomarkers that could have an impact on treatment options e. g. BRAF (FDA approved drug available, marketing permit in Norway but not approved by </a:t>
            </a:r>
            <a:r>
              <a:rPr lang="en-GB" dirty="0" err="1"/>
              <a:t>Besluttningsforum</a:t>
            </a:r>
            <a:r>
              <a:rPr lang="en-GB" dirty="0"/>
              <a:t>). Furthermore, combination of </a:t>
            </a:r>
            <a:r>
              <a:rPr lang="en-GB" dirty="0" err="1"/>
              <a:t>Pembrolizumamb</a:t>
            </a:r>
            <a:r>
              <a:rPr lang="en-GB" dirty="0"/>
              <a:t> and chemotherapy was only recently approved as first line treatment in Norway even though it was approved by the FDA already in 2018.</a:t>
            </a:r>
          </a:p>
        </p:txBody>
      </p:sp>
      <p:sp>
        <p:nvSpPr>
          <p:cNvPr id="4" name="Slide Number Placeholder 3"/>
          <p:cNvSpPr>
            <a:spLocks noGrp="1"/>
          </p:cNvSpPr>
          <p:nvPr>
            <p:ph type="sldNum" sz="quarter" idx="5"/>
          </p:nvPr>
        </p:nvSpPr>
        <p:spPr/>
        <p:txBody>
          <a:bodyPr/>
          <a:lstStyle/>
          <a:p>
            <a:fld id="{5FE958A0-635F-43DB-91D8-532E5D5A1361}" type="slidenum">
              <a:rPr lang="en-US" smtClean="0"/>
              <a:t>5</a:t>
            </a:fld>
            <a:endParaRPr lang="en-US" dirty="0"/>
          </a:p>
        </p:txBody>
      </p:sp>
    </p:spTree>
    <p:extLst>
      <p:ext uri="{BB962C8B-B14F-4D97-AF65-F5344CB8AC3E}">
        <p14:creationId xmlns:p14="http://schemas.microsoft.com/office/powerpoint/2010/main" val="1062944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gn="just">
              <a:lnSpc>
                <a:spcPct val="120000"/>
              </a:lnSpc>
              <a:buFont typeface="Arial" panose="020B0604020202020204" pitchFamily="34" charset="0"/>
              <a:buChar char="•"/>
            </a:pPr>
            <a:r>
              <a:rPr lang="en-GB" sz="1200" b="0" dirty="0"/>
              <a:t>Due to the rapidly evolving field of precision medicine it is a clear need for solutions that can provide tailored biomedical information considering individual medical data including results from genetic screening and other available biomarker screening methods.</a:t>
            </a:r>
          </a:p>
          <a:p>
            <a:pPr marL="285750" lvl="0" indent="-285750" algn="just">
              <a:lnSpc>
                <a:spcPct val="120000"/>
              </a:lnSpc>
              <a:buFont typeface="Arial" panose="020B0604020202020204" pitchFamily="34" charset="0"/>
              <a:buChar char="•"/>
            </a:pPr>
            <a:r>
              <a:rPr lang="en-GB" sz="1200" b="0" dirty="0"/>
              <a:t>Such information needs to provide patients and clinicians with actionable insight</a:t>
            </a:r>
          </a:p>
          <a:p>
            <a:pPr marL="285750" lvl="0" indent="-285750" algn="just">
              <a:lnSpc>
                <a:spcPct val="120000"/>
              </a:lnSpc>
              <a:buFont typeface="Arial" panose="020B0604020202020204" pitchFamily="34" charset="0"/>
              <a:buChar char="•"/>
            </a:pPr>
            <a:r>
              <a:rPr lang="en-GB" sz="1200" b="0" dirty="0"/>
              <a:t>The aim should be to determine the best possible treatment options regardless of location.</a:t>
            </a:r>
          </a:p>
          <a:p>
            <a:pPr marL="285750" lvl="0" indent="-285750" algn="just">
              <a:lnSpc>
                <a:spcPct val="120000"/>
              </a:lnSpc>
              <a:buFont typeface="Arial" panose="020B0604020202020204" pitchFamily="34" charset="0"/>
              <a:buChar char="•"/>
            </a:pPr>
            <a:r>
              <a:rPr lang="en-GB" sz="1200" b="0" dirty="0"/>
              <a:t>This will support and provide the patient with a better understanding of their options during their healthcare journey and through this increase patient empowerment and Quality of life.     </a:t>
            </a:r>
          </a:p>
          <a:p>
            <a:endParaRPr lang="en-GB" dirty="0"/>
          </a:p>
          <a:p>
            <a:r>
              <a:rPr lang="en-GB" dirty="0"/>
              <a:t>The patients need for information when facing a life changing/life threatening disease. </a:t>
            </a:r>
          </a:p>
          <a:p>
            <a:r>
              <a:rPr lang="en-GB" dirty="0"/>
              <a:t>During their search for relevant information both the patients and the healthcare provider meets several key challenges.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D567E-F9DF-4CF6-96E6-FA7CB474C3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965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strike="noStrike" baseline="0" dirty="0"/>
              <a:t>Coremine Vitae accelerates the path from research to clinical use fuelled by technological progress in precision medicine.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rPr>
              <a:t>Coremine Vitae empowers patients with a life changing disease and their Clinicians with science based &amp; actionable insight </a:t>
            </a:r>
            <a:r>
              <a:rPr lang="en-GB" sz="1200" kern="1200" dirty="0">
                <a:solidFill>
                  <a:schemeClr val="tx1">
                    <a:lumMod val="65000"/>
                    <a:lumOff val="35000"/>
                  </a:schemeClr>
                </a:solidFill>
              </a:rPr>
              <a:t>driven by bioinformatic analysis.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lumMod val="65000"/>
                    <a:lumOff val="35000"/>
                  </a:schemeClr>
                </a:solidFill>
              </a:rPr>
              <a:t>The report offers </a:t>
            </a:r>
            <a:r>
              <a:rPr lang="en-GB" sz="1200" dirty="0">
                <a:solidFill>
                  <a:schemeClr val="tx1">
                    <a:lumMod val="65000"/>
                    <a:lumOff val="35000"/>
                  </a:schemeClr>
                </a:solidFill>
              </a:rPr>
              <a:t>valuable insight into the latest Precision Medicine discoveries to determine the best course of action </a:t>
            </a:r>
            <a:r>
              <a:rPr lang="en-GB" sz="1200" kern="1200" dirty="0">
                <a:solidFill>
                  <a:schemeClr val="tx1">
                    <a:lumMod val="65000"/>
                    <a:lumOff val="35000"/>
                  </a:schemeClr>
                </a:solidFill>
              </a:rPr>
              <a:t>by providing the most comprehensive and on-target treatment options and supportive evidences.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lumMod val="65000"/>
                    <a:lumOff val="35000"/>
                  </a:schemeClr>
                </a:solidFill>
              </a:rPr>
              <a:t>We have the technology to quickly match personal &amp; medical data with recommended interventions; our researchers and experts consider individual cases based on a person’s unique profile.</a:t>
            </a:r>
            <a:endParaRPr lang="en-GB" sz="1200" strike="noStrike" baseline="0" dirty="0"/>
          </a:p>
          <a:p>
            <a:endParaRPr lang="en-GB" dirty="0"/>
          </a:p>
        </p:txBody>
      </p:sp>
      <p:sp>
        <p:nvSpPr>
          <p:cNvPr id="4" name="Slide Number Placeholder 3"/>
          <p:cNvSpPr>
            <a:spLocks noGrp="1"/>
          </p:cNvSpPr>
          <p:nvPr>
            <p:ph type="sldNum" sz="quarter" idx="5"/>
          </p:nvPr>
        </p:nvSpPr>
        <p:spPr/>
        <p:txBody>
          <a:bodyPr/>
          <a:lstStyle/>
          <a:p>
            <a:fld id="{22D594A6-4310-474A-857E-5A4AF6A9FAD1}" type="slidenum">
              <a:rPr lang="en-GB" smtClean="0"/>
              <a:t>7</a:t>
            </a:fld>
            <a:endParaRPr lang="en-GB" dirty="0"/>
          </a:p>
        </p:txBody>
      </p:sp>
    </p:spTree>
    <p:extLst>
      <p:ext uri="{BB962C8B-B14F-4D97-AF65-F5344CB8AC3E}">
        <p14:creationId xmlns:p14="http://schemas.microsoft.com/office/powerpoint/2010/main" val="2682406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SOME KEY POINTS HERE IF YOU THINK THEY ARE NOT CAPTURED</a:t>
            </a:r>
            <a:endParaRPr lang="nb-NO" dirty="0"/>
          </a:p>
        </p:txBody>
      </p:sp>
      <p:sp>
        <p:nvSpPr>
          <p:cNvPr id="4" name="Slide Number Placeholder 3"/>
          <p:cNvSpPr>
            <a:spLocks noGrp="1"/>
          </p:cNvSpPr>
          <p:nvPr>
            <p:ph type="sldNum" sz="quarter" idx="5"/>
          </p:nvPr>
        </p:nvSpPr>
        <p:spPr/>
        <p:txBody>
          <a:bodyPr/>
          <a:lstStyle/>
          <a:p>
            <a:fld id="{5FE958A0-635F-43DB-91D8-532E5D5A1361}" type="slidenum">
              <a:rPr lang="en-US" smtClean="0"/>
              <a:t>9</a:t>
            </a:fld>
            <a:endParaRPr lang="en-US"/>
          </a:p>
        </p:txBody>
      </p:sp>
    </p:spTree>
    <p:extLst>
      <p:ext uri="{BB962C8B-B14F-4D97-AF65-F5344CB8AC3E}">
        <p14:creationId xmlns:p14="http://schemas.microsoft.com/office/powerpoint/2010/main" val="2764077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 have past 45 cases</a:t>
            </a:r>
          </a:p>
          <a:p>
            <a:endParaRPr lang="en-US" dirty="0"/>
          </a:p>
          <a:p>
            <a:r>
              <a:rPr lang="en-US" dirty="0"/>
              <a:t>Scale CMV analysis through more automation where possible </a:t>
            </a:r>
          </a:p>
          <a:p>
            <a:endParaRPr lang="en-US" dirty="0"/>
          </a:p>
          <a:p>
            <a:r>
              <a:rPr lang="en-US" dirty="0"/>
              <a:t>Increasing medical team. This wile enable us within 12 months to provide more than 50 CMV analysis per month.</a:t>
            </a:r>
          </a:p>
          <a:p>
            <a:endParaRPr lang="en-US" dirty="0"/>
          </a:p>
        </p:txBody>
      </p:sp>
      <p:sp>
        <p:nvSpPr>
          <p:cNvPr id="4" name="Slide Number Placeholder 3"/>
          <p:cNvSpPr>
            <a:spLocks noGrp="1"/>
          </p:cNvSpPr>
          <p:nvPr>
            <p:ph type="sldNum" sz="quarter" idx="5"/>
          </p:nvPr>
        </p:nvSpPr>
        <p:spPr/>
        <p:txBody>
          <a:bodyPr/>
          <a:lstStyle/>
          <a:p>
            <a:fld id="{22D594A6-4310-474A-857E-5A4AF6A9FAD1}" type="slidenum">
              <a:rPr lang="en-GB" smtClean="0"/>
              <a:t>10</a:t>
            </a:fld>
            <a:endParaRPr lang="en-GB" dirty="0"/>
          </a:p>
        </p:txBody>
      </p:sp>
    </p:spTree>
    <p:extLst>
      <p:ext uri="{BB962C8B-B14F-4D97-AF65-F5344CB8AC3E}">
        <p14:creationId xmlns:p14="http://schemas.microsoft.com/office/powerpoint/2010/main" val="278750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CD191-9D1A-48E8-92FC-687C0A8578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91CC199-A45B-42C0-8064-8FC6262D9D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3B92988-3BAE-44D5-BDE5-BDE0487F7CBD}"/>
              </a:ext>
            </a:extLst>
          </p:cNvPr>
          <p:cNvSpPr>
            <a:spLocks noGrp="1"/>
          </p:cNvSpPr>
          <p:nvPr>
            <p:ph type="dt" sz="half" idx="10"/>
          </p:nvPr>
        </p:nvSpPr>
        <p:spPr/>
        <p:txBody>
          <a:bodyPr/>
          <a:lstStyle/>
          <a:p>
            <a:fld id="{AAC8D364-5B09-490E-AC9C-41E3B83FF339}" type="datetimeFigureOut">
              <a:rPr lang="en-GB" smtClean="0"/>
              <a:t>24/11/2019</a:t>
            </a:fld>
            <a:endParaRPr lang="en-GB" dirty="0"/>
          </a:p>
        </p:txBody>
      </p:sp>
      <p:sp>
        <p:nvSpPr>
          <p:cNvPr id="5" name="Footer Placeholder 4">
            <a:extLst>
              <a:ext uri="{FF2B5EF4-FFF2-40B4-BE49-F238E27FC236}">
                <a16:creationId xmlns:a16="http://schemas.microsoft.com/office/drawing/2014/main" id="{4FAA133A-188E-4D95-8B75-2A2359DC2B7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6677411-3815-494A-812C-23B2FA85C028}"/>
              </a:ext>
            </a:extLst>
          </p:cNvPr>
          <p:cNvSpPr>
            <a:spLocks noGrp="1"/>
          </p:cNvSpPr>
          <p:nvPr>
            <p:ph type="sldNum" sz="quarter" idx="12"/>
          </p:nvPr>
        </p:nvSpPr>
        <p:spPr/>
        <p:txBody>
          <a:bodyPr/>
          <a:lstStyle/>
          <a:p>
            <a:fld id="{891FA225-7B7E-4F60-B968-5BE6A677805B}" type="slidenum">
              <a:rPr lang="en-GB" smtClean="0"/>
              <a:t>‹#›</a:t>
            </a:fld>
            <a:endParaRPr lang="en-GB" dirty="0"/>
          </a:p>
        </p:txBody>
      </p:sp>
    </p:spTree>
    <p:extLst>
      <p:ext uri="{BB962C8B-B14F-4D97-AF65-F5344CB8AC3E}">
        <p14:creationId xmlns:p14="http://schemas.microsoft.com/office/powerpoint/2010/main" val="839346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64DE0-BF7A-42C7-B0DC-DD523F566C1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3E1AEF-D1B0-478E-9F68-98A2A157D9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F4F78B-9300-4CBE-A655-A933C34EA06B}"/>
              </a:ext>
            </a:extLst>
          </p:cNvPr>
          <p:cNvSpPr>
            <a:spLocks noGrp="1"/>
          </p:cNvSpPr>
          <p:nvPr>
            <p:ph type="dt" sz="half" idx="10"/>
          </p:nvPr>
        </p:nvSpPr>
        <p:spPr/>
        <p:txBody>
          <a:bodyPr/>
          <a:lstStyle/>
          <a:p>
            <a:fld id="{AAC8D364-5B09-490E-AC9C-41E3B83FF339}" type="datetimeFigureOut">
              <a:rPr lang="en-GB" smtClean="0"/>
              <a:t>24/11/2019</a:t>
            </a:fld>
            <a:endParaRPr lang="en-GB" dirty="0"/>
          </a:p>
        </p:txBody>
      </p:sp>
      <p:sp>
        <p:nvSpPr>
          <p:cNvPr id="5" name="Footer Placeholder 4">
            <a:extLst>
              <a:ext uri="{FF2B5EF4-FFF2-40B4-BE49-F238E27FC236}">
                <a16:creationId xmlns:a16="http://schemas.microsoft.com/office/drawing/2014/main" id="{C7B0699F-1452-43DE-BF4E-B5218846D43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797F0B5-43E1-4088-ACE9-620B959307B4}"/>
              </a:ext>
            </a:extLst>
          </p:cNvPr>
          <p:cNvSpPr>
            <a:spLocks noGrp="1"/>
          </p:cNvSpPr>
          <p:nvPr>
            <p:ph type="sldNum" sz="quarter" idx="12"/>
          </p:nvPr>
        </p:nvSpPr>
        <p:spPr/>
        <p:txBody>
          <a:bodyPr/>
          <a:lstStyle/>
          <a:p>
            <a:fld id="{891FA225-7B7E-4F60-B968-5BE6A677805B}" type="slidenum">
              <a:rPr lang="en-GB" smtClean="0"/>
              <a:t>‹#›</a:t>
            </a:fld>
            <a:endParaRPr lang="en-GB" dirty="0"/>
          </a:p>
        </p:txBody>
      </p:sp>
    </p:spTree>
    <p:extLst>
      <p:ext uri="{BB962C8B-B14F-4D97-AF65-F5344CB8AC3E}">
        <p14:creationId xmlns:p14="http://schemas.microsoft.com/office/powerpoint/2010/main" val="536997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AB27B-685D-4535-8A29-3CF749680A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174DF3-C8C7-4893-8B2B-EDD45D172E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6A5D42-282D-43C5-B8C5-B101B5838E74}"/>
              </a:ext>
            </a:extLst>
          </p:cNvPr>
          <p:cNvSpPr>
            <a:spLocks noGrp="1"/>
          </p:cNvSpPr>
          <p:nvPr>
            <p:ph type="dt" sz="half" idx="10"/>
          </p:nvPr>
        </p:nvSpPr>
        <p:spPr/>
        <p:txBody>
          <a:bodyPr/>
          <a:lstStyle/>
          <a:p>
            <a:fld id="{AAC8D364-5B09-490E-AC9C-41E3B83FF339}" type="datetimeFigureOut">
              <a:rPr lang="en-GB" smtClean="0"/>
              <a:t>24/11/2019</a:t>
            </a:fld>
            <a:endParaRPr lang="en-GB" dirty="0"/>
          </a:p>
        </p:txBody>
      </p:sp>
      <p:sp>
        <p:nvSpPr>
          <p:cNvPr id="5" name="Footer Placeholder 4">
            <a:extLst>
              <a:ext uri="{FF2B5EF4-FFF2-40B4-BE49-F238E27FC236}">
                <a16:creationId xmlns:a16="http://schemas.microsoft.com/office/drawing/2014/main" id="{3F9771FB-C7B5-4715-8C3C-5D1271C85EA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2318D68-B153-4B67-B2C7-54B7FD0B4C0F}"/>
              </a:ext>
            </a:extLst>
          </p:cNvPr>
          <p:cNvSpPr>
            <a:spLocks noGrp="1"/>
          </p:cNvSpPr>
          <p:nvPr>
            <p:ph type="sldNum" sz="quarter" idx="12"/>
          </p:nvPr>
        </p:nvSpPr>
        <p:spPr/>
        <p:txBody>
          <a:bodyPr/>
          <a:lstStyle/>
          <a:p>
            <a:fld id="{891FA225-7B7E-4F60-B968-5BE6A677805B}" type="slidenum">
              <a:rPr lang="en-GB" smtClean="0"/>
              <a:t>‹#›</a:t>
            </a:fld>
            <a:endParaRPr lang="en-GB" dirty="0"/>
          </a:p>
        </p:txBody>
      </p:sp>
    </p:spTree>
    <p:extLst>
      <p:ext uri="{BB962C8B-B14F-4D97-AF65-F5344CB8AC3E}">
        <p14:creationId xmlns:p14="http://schemas.microsoft.com/office/powerpoint/2010/main" val="166167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F3FA1-51C5-4024-9793-6CAEE876CE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DEC46F-8006-478A-A9A2-02E30B5F26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D494C8-BFA8-4E6D-9756-FDA92580B0B2}"/>
              </a:ext>
            </a:extLst>
          </p:cNvPr>
          <p:cNvSpPr>
            <a:spLocks noGrp="1"/>
          </p:cNvSpPr>
          <p:nvPr>
            <p:ph type="dt" sz="half" idx="10"/>
          </p:nvPr>
        </p:nvSpPr>
        <p:spPr/>
        <p:txBody>
          <a:bodyPr/>
          <a:lstStyle/>
          <a:p>
            <a:fld id="{AAC8D364-5B09-490E-AC9C-41E3B83FF339}" type="datetimeFigureOut">
              <a:rPr lang="en-GB" smtClean="0"/>
              <a:t>24/11/2019</a:t>
            </a:fld>
            <a:endParaRPr lang="en-GB" dirty="0"/>
          </a:p>
        </p:txBody>
      </p:sp>
      <p:sp>
        <p:nvSpPr>
          <p:cNvPr id="5" name="Footer Placeholder 4">
            <a:extLst>
              <a:ext uri="{FF2B5EF4-FFF2-40B4-BE49-F238E27FC236}">
                <a16:creationId xmlns:a16="http://schemas.microsoft.com/office/drawing/2014/main" id="{58F8A637-3B87-4BF3-990F-0F2BD595AE8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47E8990-552F-4AC5-B5D9-AA8FEDFEB3FB}"/>
              </a:ext>
            </a:extLst>
          </p:cNvPr>
          <p:cNvSpPr>
            <a:spLocks noGrp="1"/>
          </p:cNvSpPr>
          <p:nvPr>
            <p:ph type="sldNum" sz="quarter" idx="12"/>
          </p:nvPr>
        </p:nvSpPr>
        <p:spPr/>
        <p:txBody>
          <a:bodyPr/>
          <a:lstStyle/>
          <a:p>
            <a:fld id="{891FA225-7B7E-4F60-B968-5BE6A677805B}" type="slidenum">
              <a:rPr lang="en-GB" smtClean="0"/>
              <a:t>‹#›</a:t>
            </a:fld>
            <a:endParaRPr lang="en-GB" dirty="0"/>
          </a:p>
        </p:txBody>
      </p:sp>
    </p:spTree>
    <p:extLst>
      <p:ext uri="{BB962C8B-B14F-4D97-AF65-F5344CB8AC3E}">
        <p14:creationId xmlns:p14="http://schemas.microsoft.com/office/powerpoint/2010/main" val="13019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5818-7875-4FC9-906F-BFF55BD7D1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4425D2E-E019-4599-A57D-114906B612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8A76B2-5177-4C87-BA86-E0ABDA0313DF}"/>
              </a:ext>
            </a:extLst>
          </p:cNvPr>
          <p:cNvSpPr>
            <a:spLocks noGrp="1"/>
          </p:cNvSpPr>
          <p:nvPr>
            <p:ph type="dt" sz="half" idx="10"/>
          </p:nvPr>
        </p:nvSpPr>
        <p:spPr/>
        <p:txBody>
          <a:bodyPr/>
          <a:lstStyle/>
          <a:p>
            <a:fld id="{AAC8D364-5B09-490E-AC9C-41E3B83FF339}" type="datetimeFigureOut">
              <a:rPr lang="en-GB" smtClean="0"/>
              <a:t>24/11/2019</a:t>
            </a:fld>
            <a:endParaRPr lang="en-GB" dirty="0"/>
          </a:p>
        </p:txBody>
      </p:sp>
      <p:sp>
        <p:nvSpPr>
          <p:cNvPr id="5" name="Footer Placeholder 4">
            <a:extLst>
              <a:ext uri="{FF2B5EF4-FFF2-40B4-BE49-F238E27FC236}">
                <a16:creationId xmlns:a16="http://schemas.microsoft.com/office/drawing/2014/main" id="{6F09ED28-8A7A-4BE4-A2B4-9583907E868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51B4AA7-C4FC-4D44-AE3B-A0BAD177802E}"/>
              </a:ext>
            </a:extLst>
          </p:cNvPr>
          <p:cNvSpPr>
            <a:spLocks noGrp="1"/>
          </p:cNvSpPr>
          <p:nvPr>
            <p:ph type="sldNum" sz="quarter" idx="12"/>
          </p:nvPr>
        </p:nvSpPr>
        <p:spPr/>
        <p:txBody>
          <a:bodyPr/>
          <a:lstStyle/>
          <a:p>
            <a:fld id="{891FA225-7B7E-4F60-B968-5BE6A677805B}" type="slidenum">
              <a:rPr lang="en-GB" smtClean="0"/>
              <a:t>‹#›</a:t>
            </a:fld>
            <a:endParaRPr lang="en-GB" dirty="0"/>
          </a:p>
        </p:txBody>
      </p:sp>
    </p:spTree>
    <p:extLst>
      <p:ext uri="{BB962C8B-B14F-4D97-AF65-F5344CB8AC3E}">
        <p14:creationId xmlns:p14="http://schemas.microsoft.com/office/powerpoint/2010/main" val="943608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7D57-52FE-47F9-B8C2-53BE0EDF7C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39067C-C4BC-4AAD-BCD0-36B48A5162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DBB93CB-4148-40D2-93C7-FC39796071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26A3DD-91D3-4077-AA2F-D7767308FA11}"/>
              </a:ext>
            </a:extLst>
          </p:cNvPr>
          <p:cNvSpPr>
            <a:spLocks noGrp="1"/>
          </p:cNvSpPr>
          <p:nvPr>
            <p:ph type="dt" sz="half" idx="10"/>
          </p:nvPr>
        </p:nvSpPr>
        <p:spPr/>
        <p:txBody>
          <a:bodyPr/>
          <a:lstStyle/>
          <a:p>
            <a:fld id="{AAC8D364-5B09-490E-AC9C-41E3B83FF339}" type="datetimeFigureOut">
              <a:rPr lang="en-GB" smtClean="0"/>
              <a:t>24/11/2019</a:t>
            </a:fld>
            <a:endParaRPr lang="en-GB" dirty="0"/>
          </a:p>
        </p:txBody>
      </p:sp>
      <p:sp>
        <p:nvSpPr>
          <p:cNvPr id="6" name="Footer Placeholder 5">
            <a:extLst>
              <a:ext uri="{FF2B5EF4-FFF2-40B4-BE49-F238E27FC236}">
                <a16:creationId xmlns:a16="http://schemas.microsoft.com/office/drawing/2014/main" id="{8C90746F-18C6-4C3B-879C-6435FE71AF0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93FAEA5-D0C6-4140-AC70-F37A3E000C0D}"/>
              </a:ext>
            </a:extLst>
          </p:cNvPr>
          <p:cNvSpPr>
            <a:spLocks noGrp="1"/>
          </p:cNvSpPr>
          <p:nvPr>
            <p:ph type="sldNum" sz="quarter" idx="12"/>
          </p:nvPr>
        </p:nvSpPr>
        <p:spPr/>
        <p:txBody>
          <a:bodyPr/>
          <a:lstStyle/>
          <a:p>
            <a:fld id="{891FA225-7B7E-4F60-B968-5BE6A677805B}" type="slidenum">
              <a:rPr lang="en-GB" smtClean="0"/>
              <a:t>‹#›</a:t>
            </a:fld>
            <a:endParaRPr lang="en-GB" dirty="0"/>
          </a:p>
        </p:txBody>
      </p:sp>
    </p:spTree>
    <p:extLst>
      <p:ext uri="{BB962C8B-B14F-4D97-AF65-F5344CB8AC3E}">
        <p14:creationId xmlns:p14="http://schemas.microsoft.com/office/powerpoint/2010/main" val="70424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95B7A-7E74-4FBE-BF66-C1AE07578BB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D4383E-FAFB-4864-8B0E-A0D43C2948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D24112-5113-40AD-AA97-14F097D7A2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98DBDE8-941C-44E3-A3FB-DE6582F6AD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A29C3E-F4FB-4712-8E86-2C91B9C18A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68CB35-48CB-4018-B545-7A3BC1D8E787}"/>
              </a:ext>
            </a:extLst>
          </p:cNvPr>
          <p:cNvSpPr>
            <a:spLocks noGrp="1"/>
          </p:cNvSpPr>
          <p:nvPr>
            <p:ph type="dt" sz="half" idx="10"/>
          </p:nvPr>
        </p:nvSpPr>
        <p:spPr/>
        <p:txBody>
          <a:bodyPr/>
          <a:lstStyle/>
          <a:p>
            <a:fld id="{AAC8D364-5B09-490E-AC9C-41E3B83FF339}" type="datetimeFigureOut">
              <a:rPr lang="en-GB" smtClean="0"/>
              <a:t>24/11/2019</a:t>
            </a:fld>
            <a:endParaRPr lang="en-GB" dirty="0"/>
          </a:p>
        </p:txBody>
      </p:sp>
      <p:sp>
        <p:nvSpPr>
          <p:cNvPr id="8" name="Footer Placeholder 7">
            <a:extLst>
              <a:ext uri="{FF2B5EF4-FFF2-40B4-BE49-F238E27FC236}">
                <a16:creationId xmlns:a16="http://schemas.microsoft.com/office/drawing/2014/main" id="{0DF2697C-D6B6-4873-A88F-8409075A5F3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9BF7F6E6-C9FF-422B-861C-D8E00DC643F5}"/>
              </a:ext>
            </a:extLst>
          </p:cNvPr>
          <p:cNvSpPr>
            <a:spLocks noGrp="1"/>
          </p:cNvSpPr>
          <p:nvPr>
            <p:ph type="sldNum" sz="quarter" idx="12"/>
          </p:nvPr>
        </p:nvSpPr>
        <p:spPr/>
        <p:txBody>
          <a:bodyPr/>
          <a:lstStyle/>
          <a:p>
            <a:fld id="{891FA225-7B7E-4F60-B968-5BE6A677805B}" type="slidenum">
              <a:rPr lang="en-GB" smtClean="0"/>
              <a:t>‹#›</a:t>
            </a:fld>
            <a:endParaRPr lang="en-GB" dirty="0"/>
          </a:p>
        </p:txBody>
      </p:sp>
    </p:spTree>
    <p:extLst>
      <p:ext uri="{BB962C8B-B14F-4D97-AF65-F5344CB8AC3E}">
        <p14:creationId xmlns:p14="http://schemas.microsoft.com/office/powerpoint/2010/main" val="313488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6DDDA-A590-4391-85F4-7A9B0C0A00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044B46-F553-4446-A556-3A1E007C7203}"/>
              </a:ext>
            </a:extLst>
          </p:cNvPr>
          <p:cNvSpPr>
            <a:spLocks noGrp="1"/>
          </p:cNvSpPr>
          <p:nvPr>
            <p:ph type="dt" sz="half" idx="10"/>
          </p:nvPr>
        </p:nvSpPr>
        <p:spPr/>
        <p:txBody>
          <a:bodyPr/>
          <a:lstStyle/>
          <a:p>
            <a:fld id="{AAC8D364-5B09-490E-AC9C-41E3B83FF339}" type="datetimeFigureOut">
              <a:rPr lang="en-GB" smtClean="0"/>
              <a:t>24/11/2019</a:t>
            </a:fld>
            <a:endParaRPr lang="en-GB" dirty="0"/>
          </a:p>
        </p:txBody>
      </p:sp>
      <p:sp>
        <p:nvSpPr>
          <p:cNvPr id="4" name="Footer Placeholder 3">
            <a:extLst>
              <a:ext uri="{FF2B5EF4-FFF2-40B4-BE49-F238E27FC236}">
                <a16:creationId xmlns:a16="http://schemas.microsoft.com/office/drawing/2014/main" id="{1B0DFFAC-293F-4FF7-88B4-5DFF848A89B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66A93D6-4B97-485F-AED9-DF5FB18E1096}"/>
              </a:ext>
            </a:extLst>
          </p:cNvPr>
          <p:cNvSpPr>
            <a:spLocks noGrp="1"/>
          </p:cNvSpPr>
          <p:nvPr>
            <p:ph type="sldNum" sz="quarter" idx="12"/>
          </p:nvPr>
        </p:nvSpPr>
        <p:spPr/>
        <p:txBody>
          <a:bodyPr/>
          <a:lstStyle/>
          <a:p>
            <a:fld id="{891FA225-7B7E-4F60-B968-5BE6A677805B}" type="slidenum">
              <a:rPr lang="en-GB" smtClean="0"/>
              <a:t>‹#›</a:t>
            </a:fld>
            <a:endParaRPr lang="en-GB" dirty="0"/>
          </a:p>
        </p:txBody>
      </p:sp>
    </p:spTree>
    <p:extLst>
      <p:ext uri="{BB962C8B-B14F-4D97-AF65-F5344CB8AC3E}">
        <p14:creationId xmlns:p14="http://schemas.microsoft.com/office/powerpoint/2010/main" val="2587296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2E7B6F-0557-456B-B761-EDF4C4DAA859}"/>
              </a:ext>
            </a:extLst>
          </p:cNvPr>
          <p:cNvSpPr>
            <a:spLocks noGrp="1"/>
          </p:cNvSpPr>
          <p:nvPr>
            <p:ph type="dt" sz="half" idx="10"/>
          </p:nvPr>
        </p:nvSpPr>
        <p:spPr/>
        <p:txBody>
          <a:bodyPr/>
          <a:lstStyle/>
          <a:p>
            <a:fld id="{AAC8D364-5B09-490E-AC9C-41E3B83FF339}" type="datetimeFigureOut">
              <a:rPr lang="en-GB" smtClean="0"/>
              <a:t>24/11/2019</a:t>
            </a:fld>
            <a:endParaRPr lang="en-GB" dirty="0"/>
          </a:p>
        </p:txBody>
      </p:sp>
      <p:sp>
        <p:nvSpPr>
          <p:cNvPr id="3" name="Footer Placeholder 2">
            <a:extLst>
              <a:ext uri="{FF2B5EF4-FFF2-40B4-BE49-F238E27FC236}">
                <a16:creationId xmlns:a16="http://schemas.microsoft.com/office/drawing/2014/main" id="{9AB5B6BE-E268-4062-AFE0-347861BA91F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E1F6CDD-C1F5-416A-BB72-DE6480E29A91}"/>
              </a:ext>
            </a:extLst>
          </p:cNvPr>
          <p:cNvSpPr>
            <a:spLocks noGrp="1"/>
          </p:cNvSpPr>
          <p:nvPr>
            <p:ph type="sldNum" sz="quarter" idx="12"/>
          </p:nvPr>
        </p:nvSpPr>
        <p:spPr/>
        <p:txBody>
          <a:bodyPr/>
          <a:lstStyle/>
          <a:p>
            <a:fld id="{891FA225-7B7E-4F60-B968-5BE6A677805B}" type="slidenum">
              <a:rPr lang="en-GB" smtClean="0"/>
              <a:t>‹#›</a:t>
            </a:fld>
            <a:endParaRPr lang="en-GB" dirty="0"/>
          </a:p>
        </p:txBody>
      </p:sp>
    </p:spTree>
    <p:extLst>
      <p:ext uri="{BB962C8B-B14F-4D97-AF65-F5344CB8AC3E}">
        <p14:creationId xmlns:p14="http://schemas.microsoft.com/office/powerpoint/2010/main" val="871402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14145-F53B-4EBD-BF8D-84A9372484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3B978B5-F300-4A7D-913F-870B2D3BA2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5029C7E-DD53-47E1-9B2C-66F9932A2C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9A448B-41EA-40E2-9AEE-52E18763ECF6}"/>
              </a:ext>
            </a:extLst>
          </p:cNvPr>
          <p:cNvSpPr>
            <a:spLocks noGrp="1"/>
          </p:cNvSpPr>
          <p:nvPr>
            <p:ph type="dt" sz="half" idx="10"/>
          </p:nvPr>
        </p:nvSpPr>
        <p:spPr/>
        <p:txBody>
          <a:bodyPr/>
          <a:lstStyle/>
          <a:p>
            <a:fld id="{AAC8D364-5B09-490E-AC9C-41E3B83FF339}" type="datetimeFigureOut">
              <a:rPr lang="en-GB" smtClean="0"/>
              <a:t>24/11/2019</a:t>
            </a:fld>
            <a:endParaRPr lang="en-GB" dirty="0"/>
          </a:p>
        </p:txBody>
      </p:sp>
      <p:sp>
        <p:nvSpPr>
          <p:cNvPr id="6" name="Footer Placeholder 5">
            <a:extLst>
              <a:ext uri="{FF2B5EF4-FFF2-40B4-BE49-F238E27FC236}">
                <a16:creationId xmlns:a16="http://schemas.microsoft.com/office/drawing/2014/main" id="{D1F5BB1F-8835-4A83-ABD4-D612EBE92E6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29D7505-E7A5-467C-8D8F-8B3B601C9523}"/>
              </a:ext>
            </a:extLst>
          </p:cNvPr>
          <p:cNvSpPr>
            <a:spLocks noGrp="1"/>
          </p:cNvSpPr>
          <p:nvPr>
            <p:ph type="sldNum" sz="quarter" idx="12"/>
          </p:nvPr>
        </p:nvSpPr>
        <p:spPr/>
        <p:txBody>
          <a:bodyPr/>
          <a:lstStyle/>
          <a:p>
            <a:fld id="{891FA225-7B7E-4F60-B968-5BE6A677805B}" type="slidenum">
              <a:rPr lang="en-GB" smtClean="0"/>
              <a:t>‹#›</a:t>
            </a:fld>
            <a:endParaRPr lang="en-GB" dirty="0"/>
          </a:p>
        </p:txBody>
      </p:sp>
    </p:spTree>
    <p:extLst>
      <p:ext uri="{BB962C8B-B14F-4D97-AF65-F5344CB8AC3E}">
        <p14:creationId xmlns:p14="http://schemas.microsoft.com/office/powerpoint/2010/main" val="2239829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92396-A0AF-4575-A9BC-8B42271E9D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25662D-E616-4B6D-8E12-A3B55A9B5E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26F911E5-C7FE-448E-963C-4D891FE992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AD40FC-350B-41F4-AA92-AD5F7417590C}"/>
              </a:ext>
            </a:extLst>
          </p:cNvPr>
          <p:cNvSpPr>
            <a:spLocks noGrp="1"/>
          </p:cNvSpPr>
          <p:nvPr>
            <p:ph type="dt" sz="half" idx="10"/>
          </p:nvPr>
        </p:nvSpPr>
        <p:spPr/>
        <p:txBody>
          <a:bodyPr/>
          <a:lstStyle/>
          <a:p>
            <a:fld id="{AAC8D364-5B09-490E-AC9C-41E3B83FF339}" type="datetimeFigureOut">
              <a:rPr lang="en-GB" smtClean="0"/>
              <a:t>24/11/2019</a:t>
            </a:fld>
            <a:endParaRPr lang="en-GB" dirty="0"/>
          </a:p>
        </p:txBody>
      </p:sp>
      <p:sp>
        <p:nvSpPr>
          <p:cNvPr id="6" name="Footer Placeholder 5">
            <a:extLst>
              <a:ext uri="{FF2B5EF4-FFF2-40B4-BE49-F238E27FC236}">
                <a16:creationId xmlns:a16="http://schemas.microsoft.com/office/drawing/2014/main" id="{1958D9C3-AD9F-4775-A7A1-EF97C5246CD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86CCBC7-8C93-4D1E-8C69-F52AF2F225D3}"/>
              </a:ext>
            </a:extLst>
          </p:cNvPr>
          <p:cNvSpPr>
            <a:spLocks noGrp="1"/>
          </p:cNvSpPr>
          <p:nvPr>
            <p:ph type="sldNum" sz="quarter" idx="12"/>
          </p:nvPr>
        </p:nvSpPr>
        <p:spPr/>
        <p:txBody>
          <a:bodyPr/>
          <a:lstStyle/>
          <a:p>
            <a:fld id="{891FA225-7B7E-4F60-B968-5BE6A677805B}" type="slidenum">
              <a:rPr lang="en-GB" smtClean="0"/>
              <a:t>‹#›</a:t>
            </a:fld>
            <a:endParaRPr lang="en-GB" dirty="0"/>
          </a:p>
        </p:txBody>
      </p:sp>
    </p:spTree>
    <p:extLst>
      <p:ext uri="{BB962C8B-B14F-4D97-AF65-F5344CB8AC3E}">
        <p14:creationId xmlns:p14="http://schemas.microsoft.com/office/powerpoint/2010/main" val="99335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FC7AC1-DD84-4E99-B142-177BD360A3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65F196-D985-4D99-BA37-0F38DD6E1C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8550B3-0441-4C64-B3CD-6FA04EAE3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8D364-5B09-490E-AC9C-41E3B83FF339}" type="datetimeFigureOut">
              <a:rPr lang="en-GB" smtClean="0"/>
              <a:t>24/11/2019</a:t>
            </a:fld>
            <a:endParaRPr lang="en-GB" dirty="0"/>
          </a:p>
        </p:txBody>
      </p:sp>
      <p:sp>
        <p:nvSpPr>
          <p:cNvPr id="5" name="Footer Placeholder 4">
            <a:extLst>
              <a:ext uri="{FF2B5EF4-FFF2-40B4-BE49-F238E27FC236}">
                <a16:creationId xmlns:a16="http://schemas.microsoft.com/office/drawing/2014/main" id="{95E9C745-C70D-4FC7-8EE8-E1A1A38315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F037AD4B-2187-4FF8-9645-C76441F5C0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FA225-7B7E-4F60-B968-5BE6A677805B}" type="slidenum">
              <a:rPr lang="en-GB" smtClean="0"/>
              <a:t>‹#›</a:t>
            </a:fld>
            <a:endParaRPr lang="en-GB" dirty="0"/>
          </a:p>
        </p:txBody>
      </p:sp>
    </p:spTree>
    <p:extLst>
      <p:ext uri="{BB962C8B-B14F-4D97-AF65-F5344CB8AC3E}">
        <p14:creationId xmlns:p14="http://schemas.microsoft.com/office/powerpoint/2010/main" val="1096487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chart" Target="../charts/chart1.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image" Target="../media/image11.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png"/><Relationship Id="rId2" Type="http://schemas.openxmlformats.org/officeDocument/2006/relationships/tags" Target="../tags/tag2.xml"/><Relationship Id="rId16" Type="http://schemas.openxmlformats.org/officeDocument/2006/relationships/image" Target="../media/image14.png"/><Relationship Id="rId1" Type="http://schemas.openxmlformats.org/officeDocument/2006/relationships/tags" Target="../tags/tag1.xml"/><Relationship Id="rId6" Type="http://schemas.openxmlformats.org/officeDocument/2006/relationships/tags" Target="../tags/tag6.xml"/><Relationship Id="rId11" Type="http://schemas.microsoft.com/office/2007/relationships/hdphoto" Target="../media/hdphoto4.wdp"/><Relationship Id="rId5" Type="http://schemas.openxmlformats.org/officeDocument/2006/relationships/tags" Target="../tags/tag5.xml"/><Relationship Id="rId15" Type="http://schemas.openxmlformats.org/officeDocument/2006/relationships/image" Target="../media/image13.png"/><Relationship Id="rId10" Type="http://schemas.openxmlformats.org/officeDocument/2006/relationships/image" Target="../media/image10.png"/><Relationship Id="rId4" Type="http://schemas.openxmlformats.org/officeDocument/2006/relationships/tags" Target="../tags/tag4.xml"/><Relationship Id="rId9" Type="http://schemas.openxmlformats.org/officeDocument/2006/relationships/notesSlide" Target="../notesSlides/notesSlide5.xml"/><Relationship Id="rId14" Type="http://schemas.openxmlformats.org/officeDocument/2006/relationships/image" Target="../media/image12.sv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6D7C-98C5-41EC-9B09-60AD2852A501}"/>
              </a:ext>
            </a:extLst>
          </p:cNvPr>
          <p:cNvSpPr>
            <a:spLocks noGrp="1"/>
          </p:cNvSpPr>
          <p:nvPr>
            <p:ph type="ctrTitle"/>
          </p:nvPr>
        </p:nvSpPr>
        <p:spPr>
          <a:xfrm>
            <a:off x="1411356" y="3597753"/>
            <a:ext cx="8980578" cy="482798"/>
          </a:xfrm>
        </p:spPr>
        <p:txBody>
          <a:bodyPr>
            <a:noAutofit/>
          </a:bodyPr>
          <a:lstStyle/>
          <a:p>
            <a:pPr algn="l"/>
            <a:r>
              <a:rPr lang="en-US" sz="3200" b="1" dirty="0" err="1">
                <a:solidFill>
                  <a:schemeClr val="accent1">
                    <a:lumMod val="75000"/>
                  </a:schemeClr>
                </a:solidFill>
                <a:cs typeface="Calibri Light"/>
              </a:rPr>
              <a:t>Potensial</a:t>
            </a:r>
            <a:r>
              <a:rPr lang="en-US" sz="3200" b="1" dirty="0">
                <a:solidFill>
                  <a:schemeClr val="accent1">
                    <a:lumMod val="75000"/>
                  </a:schemeClr>
                </a:solidFill>
                <a:cs typeface="Calibri Light"/>
              </a:rPr>
              <a:t> for </a:t>
            </a:r>
            <a:r>
              <a:rPr lang="en-US" sz="3200" b="1" dirty="0" err="1">
                <a:solidFill>
                  <a:schemeClr val="accent1">
                    <a:lumMod val="75000"/>
                  </a:schemeClr>
                </a:solidFill>
                <a:cs typeface="Calibri Light"/>
              </a:rPr>
              <a:t>innovasjon</a:t>
            </a:r>
            <a:r>
              <a:rPr lang="en-US" sz="3200" b="1" dirty="0">
                <a:solidFill>
                  <a:schemeClr val="accent1">
                    <a:lumMod val="75000"/>
                  </a:schemeClr>
                </a:solidFill>
                <a:cs typeface="Calibri Light"/>
              </a:rPr>
              <a:t> – </a:t>
            </a:r>
            <a:r>
              <a:rPr lang="en-US" sz="3200" b="1" dirty="0" err="1">
                <a:solidFill>
                  <a:schemeClr val="accent1">
                    <a:lumMod val="75000"/>
                  </a:schemeClr>
                </a:solidFill>
                <a:cs typeface="Calibri Light"/>
              </a:rPr>
              <a:t>persontilpasset</a:t>
            </a:r>
            <a:r>
              <a:rPr lang="en-US" sz="3200" b="1" dirty="0">
                <a:solidFill>
                  <a:schemeClr val="accent1">
                    <a:lumMod val="75000"/>
                  </a:schemeClr>
                </a:solidFill>
                <a:cs typeface="Calibri Light"/>
              </a:rPr>
              <a:t> </a:t>
            </a:r>
            <a:r>
              <a:rPr lang="en-US" sz="3200" b="1" dirty="0" err="1">
                <a:solidFill>
                  <a:schemeClr val="accent1">
                    <a:lumMod val="75000"/>
                  </a:schemeClr>
                </a:solidFill>
                <a:cs typeface="Calibri Light"/>
              </a:rPr>
              <a:t>medisin</a:t>
            </a:r>
            <a:r>
              <a:rPr lang="en-US" sz="3200" b="1" dirty="0">
                <a:solidFill>
                  <a:schemeClr val="accent1">
                    <a:lumMod val="75000"/>
                  </a:schemeClr>
                </a:solidFill>
                <a:cs typeface="Calibri Light"/>
              </a:rPr>
              <a:t> </a:t>
            </a:r>
            <a:endParaRPr lang="en-US" sz="4000" dirty="0">
              <a:solidFill>
                <a:schemeClr val="accent1">
                  <a:lumMod val="75000"/>
                </a:schemeClr>
              </a:solidFill>
            </a:endParaRPr>
          </a:p>
        </p:txBody>
      </p:sp>
      <p:sp>
        <p:nvSpPr>
          <p:cNvPr id="3" name="Subtitle 2">
            <a:extLst>
              <a:ext uri="{FF2B5EF4-FFF2-40B4-BE49-F238E27FC236}">
                <a16:creationId xmlns:a16="http://schemas.microsoft.com/office/drawing/2014/main" id="{FAD9E527-2C44-41EF-AEB7-609372352BC8}"/>
              </a:ext>
            </a:extLst>
          </p:cNvPr>
          <p:cNvSpPr>
            <a:spLocks noGrp="1"/>
          </p:cNvSpPr>
          <p:nvPr>
            <p:ph type="subTitle" idx="1"/>
          </p:nvPr>
        </p:nvSpPr>
        <p:spPr>
          <a:xfrm>
            <a:off x="4727058" y="3032622"/>
            <a:ext cx="5604613" cy="545466"/>
          </a:xfrm>
        </p:spPr>
        <p:txBody>
          <a:bodyPr anchor="ctr">
            <a:normAutofit/>
          </a:bodyPr>
          <a:lstStyle/>
          <a:p>
            <a:pPr algn="r"/>
            <a:r>
              <a:rPr lang="en-US" cap="all" dirty="0">
                <a:solidFill>
                  <a:schemeClr val="accent5">
                    <a:lumMod val="75000"/>
                  </a:schemeClr>
                </a:solidFill>
              </a:rPr>
              <a:t>biomedical intelligence report</a:t>
            </a:r>
          </a:p>
          <a:p>
            <a:pPr algn="r"/>
            <a:endParaRPr lang="en-US" sz="1800" b="1" cap="all" dirty="0">
              <a:solidFill>
                <a:schemeClr val="accent5">
                  <a:lumMod val="75000"/>
                </a:schemeClr>
              </a:solidFill>
            </a:endParaRPr>
          </a:p>
          <a:p>
            <a:pPr algn="r"/>
            <a:endParaRPr lang="en-US" sz="2800" cap="all" dirty="0">
              <a:solidFill>
                <a:schemeClr val="accent5">
                  <a:lumMod val="75000"/>
                </a:schemeClr>
              </a:solidFill>
            </a:endParaRPr>
          </a:p>
          <a:p>
            <a:pPr algn="r"/>
            <a:endParaRPr lang="en-US" sz="2800" cap="all" dirty="0">
              <a:solidFill>
                <a:schemeClr val="accent5">
                  <a:lumMod val="75000"/>
                </a:schemeClr>
              </a:solidFill>
            </a:endParaRPr>
          </a:p>
        </p:txBody>
      </p:sp>
      <p:pic>
        <p:nvPicPr>
          <p:cNvPr id="4" name="Picture 4" descr="A close up of a sign&#10;&#10;Description generated with high confidence">
            <a:extLst>
              <a:ext uri="{FF2B5EF4-FFF2-40B4-BE49-F238E27FC236}">
                <a16:creationId xmlns:a16="http://schemas.microsoft.com/office/drawing/2014/main" id="{92948332-883C-4138-A611-AA44948B12C3}"/>
              </a:ext>
            </a:extLst>
          </p:cNvPr>
          <p:cNvPicPr>
            <a:picLocks noChangeAspect="1"/>
          </p:cNvPicPr>
          <p:nvPr/>
        </p:nvPicPr>
        <p:blipFill>
          <a:blip r:embed="rId3"/>
          <a:stretch>
            <a:fillRect/>
          </a:stretch>
        </p:blipFill>
        <p:spPr>
          <a:xfrm>
            <a:off x="1500807" y="2148578"/>
            <a:ext cx="2282840" cy="739754"/>
          </a:xfrm>
          <a:prstGeom prst="rect">
            <a:avLst/>
          </a:prstGeom>
        </p:spPr>
      </p:pic>
      <p:pic>
        <p:nvPicPr>
          <p:cNvPr id="7" name="Picture 2" descr="https://www.fastmailusercontent.com/jmap/download/ub65041ad/Gdc413afb6d95e5383aaae1d94383aac159824a56/image001.png?u=b65041ad&amp;access_token=eyJhbGciOiJIUzI1NiIsInR5cCI6IkpXVCJ9.eyJpc3MiOiJmNTQ1YmFmYTI1MGUzYzUwYjlmNTI1NTBkMzI5Y2I4OTJhNzVjNDc5Iiwic3ViIjoiSHgxcl9UVzFGZTQ2cGFMNlZRTDIzNy1XT2NGeEhNbU5MNTFHNEJNeVZXOCIsImlhdCI6MTU1OTgzMzIwMH0.LN51ADkPuKGSn3CsKUVL5jj58r6cQcoc13ynPDWi6BI&amp;accept=image%2Fpng">
            <a:extLst>
              <a:ext uri="{FF2B5EF4-FFF2-40B4-BE49-F238E27FC236}">
                <a16:creationId xmlns:a16="http://schemas.microsoft.com/office/drawing/2014/main" id="{2EE8E935-E786-45C3-BF9E-55365A5E2D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94307" y="6400800"/>
            <a:ext cx="835619" cy="339247"/>
          </a:xfrm>
          <a:prstGeom prst="rect">
            <a:avLst/>
          </a:prstGeom>
          <a:noFill/>
          <a:extLst>
            <a:ext uri="{909E8E84-426E-40dd-AFC4-6F175D3DCCD1}">
              <a14:hiddenFill xmlns=""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18AD2156-91C3-41FE-977C-F188691C00EF}"/>
              </a:ext>
            </a:extLst>
          </p:cNvPr>
          <p:cNvCxnSpPr>
            <a:cxnSpLocks/>
          </p:cNvCxnSpPr>
          <p:nvPr/>
        </p:nvCxnSpPr>
        <p:spPr>
          <a:xfrm>
            <a:off x="1547151" y="3294559"/>
            <a:ext cx="8844783" cy="0"/>
          </a:xfrm>
          <a:prstGeom prst="line">
            <a:avLst/>
          </a:prstGeom>
        </p:spPr>
        <p:style>
          <a:lnRef idx="3">
            <a:schemeClr val="accent3"/>
          </a:lnRef>
          <a:fillRef idx="0">
            <a:schemeClr val="accent3"/>
          </a:fillRef>
          <a:effectRef idx="2">
            <a:schemeClr val="accent3"/>
          </a:effectRef>
          <a:fontRef idx="minor">
            <a:schemeClr val="tx1"/>
          </a:fontRef>
        </p:style>
      </p:cxnSp>
      <p:sp>
        <p:nvSpPr>
          <p:cNvPr id="5" name="TekstSylinder 4">
            <a:extLst>
              <a:ext uri="{FF2B5EF4-FFF2-40B4-BE49-F238E27FC236}">
                <a16:creationId xmlns:a16="http://schemas.microsoft.com/office/drawing/2014/main" id="{E576A97C-634F-3B4D-BEED-5B272CDA0D3D}"/>
              </a:ext>
            </a:extLst>
          </p:cNvPr>
          <p:cNvSpPr txBox="1"/>
          <p:nvPr/>
        </p:nvSpPr>
        <p:spPr>
          <a:xfrm>
            <a:off x="1800066" y="5073445"/>
            <a:ext cx="6950621" cy="646331"/>
          </a:xfrm>
          <a:prstGeom prst="rect">
            <a:avLst/>
          </a:prstGeom>
          <a:noFill/>
        </p:spPr>
        <p:txBody>
          <a:bodyPr wrap="none" rtlCol="0">
            <a:spAutoFit/>
          </a:bodyPr>
          <a:lstStyle/>
          <a:p>
            <a:r>
              <a:rPr lang="nb-NO" dirty="0"/>
              <a:t>Bjarte Reve, CEO Nansen </a:t>
            </a:r>
            <a:r>
              <a:rPr lang="nb-NO" dirty="0" err="1"/>
              <a:t>Neuroscience</a:t>
            </a:r>
            <a:r>
              <a:rPr lang="nb-NO" dirty="0"/>
              <a:t> Network og rådgiver til </a:t>
            </a:r>
            <a:r>
              <a:rPr lang="nb-NO" dirty="0" err="1"/>
              <a:t>PubGene</a:t>
            </a:r>
            <a:endParaRPr lang="nb-NO" dirty="0"/>
          </a:p>
          <a:p>
            <a:r>
              <a:rPr lang="nb-NO" dirty="0"/>
              <a:t>Mandag, 25.11.19, Sigurd Thoresen workshop 2019</a:t>
            </a:r>
          </a:p>
        </p:txBody>
      </p:sp>
    </p:spTree>
    <p:extLst>
      <p:ext uri="{BB962C8B-B14F-4D97-AF65-F5344CB8AC3E}">
        <p14:creationId xmlns:p14="http://schemas.microsoft.com/office/powerpoint/2010/main" val="3287821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15F7B897-0BE6-4F88-BB6B-12A981F4BF6D" descr="image001">
            <a:extLst>
              <a:ext uri="{FF2B5EF4-FFF2-40B4-BE49-F238E27FC236}">
                <a16:creationId xmlns:a16="http://schemas.microsoft.com/office/drawing/2014/main" id="{70045A68-86E4-41FE-8AC7-44CBF4845A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76" b="484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5026ABE-1E61-40A6-B535-6BF4CBCAA87F}"/>
              </a:ext>
            </a:extLst>
          </p:cNvPr>
          <p:cNvSpPr txBox="1"/>
          <p:nvPr/>
        </p:nvSpPr>
        <p:spPr>
          <a:xfrm>
            <a:off x="6785809" y="2502398"/>
            <a:ext cx="5212389" cy="4247317"/>
          </a:xfrm>
          <a:prstGeom prst="rect">
            <a:avLst/>
          </a:prstGeom>
          <a:noFill/>
        </p:spPr>
        <p:txBody>
          <a:bodyPr wrap="none" rtlCol="0">
            <a:spAutoFit/>
          </a:bodyPr>
          <a:lstStyle/>
          <a:p>
            <a:r>
              <a:rPr lang="en-US" sz="3600" dirty="0">
                <a:latin typeface="Gotham" panose="02000504050000020004"/>
              </a:rPr>
              <a:t>The road ahead</a:t>
            </a:r>
          </a:p>
          <a:p>
            <a:endParaRPr lang="en-US" sz="3600" dirty="0">
              <a:latin typeface="Gotham" panose="02000504050000020004"/>
            </a:endParaRPr>
          </a:p>
          <a:p>
            <a:r>
              <a:rPr lang="en-US" dirty="0">
                <a:latin typeface="Gotham" panose="02000504050000020004"/>
              </a:rPr>
              <a:t>So fare we have past 45 cases</a:t>
            </a:r>
          </a:p>
          <a:p>
            <a:endParaRPr lang="en-US" dirty="0">
              <a:latin typeface="Gotham" panose="02000504050000020004"/>
            </a:endParaRPr>
          </a:p>
          <a:p>
            <a:r>
              <a:rPr lang="en-US" dirty="0">
                <a:latin typeface="Gotham" panose="02000504050000020004"/>
              </a:rPr>
              <a:t>Scale CMV analysis through automation </a:t>
            </a:r>
          </a:p>
          <a:p>
            <a:r>
              <a:rPr lang="en-US" dirty="0">
                <a:latin typeface="Gotham" panose="02000504050000020004"/>
              </a:rPr>
              <a:t>where possible</a:t>
            </a:r>
          </a:p>
          <a:p>
            <a:endParaRPr lang="en-US" dirty="0">
              <a:latin typeface="Gotham" panose="02000504050000020004"/>
            </a:endParaRPr>
          </a:p>
          <a:p>
            <a:r>
              <a:rPr lang="en-US" dirty="0">
                <a:latin typeface="Gotham" panose="02000504050000020004"/>
              </a:rPr>
              <a:t>Increase our medical team</a:t>
            </a:r>
          </a:p>
          <a:p>
            <a:endParaRPr lang="en-US" dirty="0">
              <a:latin typeface="Gotham" panose="02000504050000020004"/>
            </a:endParaRPr>
          </a:p>
          <a:p>
            <a:r>
              <a:rPr lang="en-US" dirty="0">
                <a:latin typeface="Gotham" panose="02000504050000020004"/>
              </a:rPr>
              <a:t>This will enable us within 12 months to provide more </a:t>
            </a:r>
          </a:p>
          <a:p>
            <a:r>
              <a:rPr lang="en-US" dirty="0">
                <a:latin typeface="Gotham" panose="02000504050000020004"/>
              </a:rPr>
              <a:t>than 50 CMV analysis per month</a:t>
            </a:r>
          </a:p>
          <a:p>
            <a:pPr marL="285750" indent="-285750">
              <a:buFont typeface="Arial" panose="020B0604020202020204" pitchFamily="34" charset="0"/>
              <a:buChar char="•"/>
            </a:pPr>
            <a:endParaRPr lang="en-US" dirty="0">
              <a:latin typeface="Gotham" panose="02000504050000020004"/>
            </a:endParaRPr>
          </a:p>
          <a:p>
            <a:pPr marL="285750" indent="-285750">
              <a:buFont typeface="Arial" panose="020B0604020202020204" pitchFamily="34" charset="0"/>
              <a:buChar char="•"/>
            </a:pPr>
            <a:endParaRPr lang="en-US" dirty="0">
              <a:latin typeface="Gotham" panose="02000504050000020004"/>
            </a:endParaRPr>
          </a:p>
        </p:txBody>
      </p:sp>
    </p:spTree>
    <p:extLst>
      <p:ext uri="{BB962C8B-B14F-4D97-AF65-F5344CB8AC3E}">
        <p14:creationId xmlns:p14="http://schemas.microsoft.com/office/powerpoint/2010/main" val="2297676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7A3563-C05C-1E46-A219-4198986EA4E5}"/>
              </a:ext>
            </a:extLst>
          </p:cNvPr>
          <p:cNvSpPr>
            <a:spLocks noGrp="1"/>
          </p:cNvSpPr>
          <p:nvPr>
            <p:ph type="title"/>
          </p:nvPr>
        </p:nvSpPr>
        <p:spPr>
          <a:xfrm>
            <a:off x="1041006" y="365125"/>
            <a:ext cx="10312793" cy="1325563"/>
          </a:xfrm>
        </p:spPr>
        <p:txBody>
          <a:bodyPr>
            <a:normAutofit/>
          </a:bodyPr>
          <a:lstStyle/>
          <a:p>
            <a:r>
              <a:rPr lang="nb-NO" sz="2800" dirty="0"/>
              <a:t>Kort om Bjarte Reve – nåværende engasjement</a:t>
            </a:r>
          </a:p>
        </p:txBody>
      </p:sp>
      <p:pic>
        <p:nvPicPr>
          <p:cNvPr id="5" name="Plassholder for innhold 4">
            <a:extLst>
              <a:ext uri="{FF2B5EF4-FFF2-40B4-BE49-F238E27FC236}">
                <a16:creationId xmlns:a16="http://schemas.microsoft.com/office/drawing/2014/main" id="{ADAF3F7A-51F9-1F4B-B5AB-8C3DAE8BC9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31645" y="1636013"/>
            <a:ext cx="1823093" cy="603498"/>
          </a:xfrm>
        </p:spPr>
      </p:pic>
      <p:sp>
        <p:nvSpPr>
          <p:cNvPr id="6" name="TekstSylinder 5">
            <a:extLst>
              <a:ext uri="{FF2B5EF4-FFF2-40B4-BE49-F238E27FC236}">
                <a16:creationId xmlns:a16="http://schemas.microsoft.com/office/drawing/2014/main" id="{F6B173CA-0517-E04E-8854-C773FFE19B96}"/>
              </a:ext>
            </a:extLst>
          </p:cNvPr>
          <p:cNvSpPr txBox="1"/>
          <p:nvPr/>
        </p:nvSpPr>
        <p:spPr>
          <a:xfrm>
            <a:off x="1041009" y="1690688"/>
            <a:ext cx="4937760" cy="369332"/>
          </a:xfrm>
          <a:prstGeom prst="rect">
            <a:avLst/>
          </a:prstGeom>
          <a:noFill/>
        </p:spPr>
        <p:txBody>
          <a:bodyPr wrap="square" rtlCol="0">
            <a:spAutoFit/>
          </a:bodyPr>
          <a:lstStyle/>
          <a:p>
            <a:r>
              <a:rPr lang="nb-NO" dirty="0"/>
              <a:t>- Daglig leder i Nansen </a:t>
            </a:r>
            <a:r>
              <a:rPr lang="nb-NO" dirty="0" err="1"/>
              <a:t>Neuroscience</a:t>
            </a:r>
            <a:r>
              <a:rPr lang="nb-NO" dirty="0"/>
              <a:t> Network </a:t>
            </a:r>
          </a:p>
        </p:txBody>
      </p:sp>
      <p:sp>
        <p:nvSpPr>
          <p:cNvPr id="7" name="TekstSylinder 6">
            <a:extLst>
              <a:ext uri="{FF2B5EF4-FFF2-40B4-BE49-F238E27FC236}">
                <a16:creationId xmlns:a16="http://schemas.microsoft.com/office/drawing/2014/main" id="{2BA442D6-F25F-F046-BECC-80DE3AC9A7B7}"/>
              </a:ext>
            </a:extLst>
          </p:cNvPr>
          <p:cNvSpPr txBox="1"/>
          <p:nvPr/>
        </p:nvSpPr>
        <p:spPr>
          <a:xfrm>
            <a:off x="1041010" y="2841674"/>
            <a:ext cx="6713728" cy="369332"/>
          </a:xfrm>
          <a:prstGeom prst="rect">
            <a:avLst/>
          </a:prstGeom>
          <a:noFill/>
        </p:spPr>
        <p:txBody>
          <a:bodyPr wrap="square" rtlCol="0">
            <a:spAutoFit/>
          </a:bodyPr>
          <a:lstStyle/>
          <a:p>
            <a:r>
              <a:rPr lang="nb-NO" dirty="0"/>
              <a:t>- Partner i </a:t>
            </a:r>
            <a:r>
              <a:rPr lang="nb-NO" dirty="0" err="1"/>
              <a:t>Considium</a:t>
            </a:r>
            <a:r>
              <a:rPr lang="nb-NO" dirty="0"/>
              <a:t> </a:t>
            </a:r>
            <a:r>
              <a:rPr lang="nb-NO" dirty="0" err="1"/>
              <a:t>Consulting</a:t>
            </a:r>
            <a:r>
              <a:rPr lang="nb-NO" dirty="0"/>
              <a:t> Group – herav rådgiver for </a:t>
            </a:r>
            <a:r>
              <a:rPr lang="nb-NO" dirty="0" err="1"/>
              <a:t>PubGene</a:t>
            </a:r>
            <a:r>
              <a:rPr lang="nb-NO" dirty="0"/>
              <a:t> </a:t>
            </a:r>
          </a:p>
        </p:txBody>
      </p:sp>
      <p:sp>
        <p:nvSpPr>
          <p:cNvPr id="11" name="TekstSylinder 10">
            <a:extLst>
              <a:ext uri="{FF2B5EF4-FFF2-40B4-BE49-F238E27FC236}">
                <a16:creationId xmlns:a16="http://schemas.microsoft.com/office/drawing/2014/main" id="{089E1422-745A-9E4C-A323-8DCDCF716C35}"/>
              </a:ext>
            </a:extLst>
          </p:cNvPr>
          <p:cNvSpPr txBox="1"/>
          <p:nvPr/>
        </p:nvSpPr>
        <p:spPr>
          <a:xfrm>
            <a:off x="1041009" y="3756074"/>
            <a:ext cx="7669353" cy="369332"/>
          </a:xfrm>
          <a:prstGeom prst="rect">
            <a:avLst/>
          </a:prstGeom>
          <a:noFill/>
        </p:spPr>
        <p:txBody>
          <a:bodyPr wrap="square" rtlCol="0">
            <a:spAutoFit/>
          </a:bodyPr>
          <a:lstStyle/>
          <a:p>
            <a:r>
              <a:rPr lang="nb-NO" dirty="0"/>
              <a:t>- Koordinerer School </a:t>
            </a:r>
            <a:r>
              <a:rPr lang="nb-NO" dirty="0" err="1"/>
              <a:t>of</a:t>
            </a:r>
            <a:r>
              <a:rPr lang="nb-NO" dirty="0"/>
              <a:t> Health </a:t>
            </a:r>
            <a:r>
              <a:rPr lang="nb-NO" dirty="0" err="1"/>
              <a:t>Innovation</a:t>
            </a:r>
            <a:r>
              <a:rPr lang="nb-NO" dirty="0"/>
              <a:t> for UIO, NTNU og Karolinska </a:t>
            </a:r>
            <a:r>
              <a:rPr lang="nb-NO" dirty="0" err="1"/>
              <a:t>Institutet</a:t>
            </a:r>
            <a:endParaRPr lang="nb-NO" dirty="0"/>
          </a:p>
        </p:txBody>
      </p:sp>
      <p:sp>
        <p:nvSpPr>
          <p:cNvPr id="12" name="TekstSylinder 11">
            <a:extLst>
              <a:ext uri="{FF2B5EF4-FFF2-40B4-BE49-F238E27FC236}">
                <a16:creationId xmlns:a16="http://schemas.microsoft.com/office/drawing/2014/main" id="{04E86A7F-CF6F-8B41-A5A1-FD684C8B9246}"/>
              </a:ext>
            </a:extLst>
          </p:cNvPr>
          <p:cNvSpPr txBox="1"/>
          <p:nvPr/>
        </p:nvSpPr>
        <p:spPr>
          <a:xfrm rot="10800000" flipV="1">
            <a:off x="1041008" y="5220507"/>
            <a:ext cx="5301733" cy="369332"/>
          </a:xfrm>
          <a:prstGeom prst="rect">
            <a:avLst/>
          </a:prstGeom>
          <a:noFill/>
        </p:spPr>
        <p:txBody>
          <a:bodyPr wrap="square" rtlCol="0">
            <a:spAutoFit/>
          </a:bodyPr>
          <a:lstStyle/>
          <a:p>
            <a:r>
              <a:rPr lang="nb-NO" dirty="0"/>
              <a:t>- Folkevalgt i nye Asker kommunestyre for Høyre </a:t>
            </a:r>
          </a:p>
        </p:txBody>
      </p:sp>
      <p:pic>
        <p:nvPicPr>
          <p:cNvPr id="13" name="Picture 2" descr="https://www.fastmailusercontent.com/jmap/download/ub65041ad/Gdc413afb6d95e5383aaae1d94383aac159824a56/image001.png?u=b65041ad&amp;access_token=eyJhbGciOiJIUzI1NiIsInR5cCI6IkpXVCJ9.eyJpc3MiOiJmNTQ1YmFmYTI1MGUzYzUwYjlmNTI1NTBkMzI5Y2I4OTJhNzVjNDc5Iiwic3ViIjoiSHgxcl9UVzFGZTQ2cGFMNlZRTDIzNy1XT2NGeEhNbU5MNTFHNEJNeVZXOCIsImlhdCI6MTU1OTgzMzIwMH0.LN51ADkPuKGSn3CsKUVL5jj58r6cQcoc13ynPDWi6BI&amp;accept=image%2Fpng">
            <a:extLst>
              <a:ext uri="{FF2B5EF4-FFF2-40B4-BE49-F238E27FC236}">
                <a16:creationId xmlns:a16="http://schemas.microsoft.com/office/drawing/2014/main" id="{626C2415-C4C2-5749-803A-FC81247108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94307" y="6400800"/>
            <a:ext cx="835619" cy="339247"/>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kstSylinder 2">
            <a:extLst>
              <a:ext uri="{FF2B5EF4-FFF2-40B4-BE49-F238E27FC236}">
                <a16:creationId xmlns:a16="http://schemas.microsoft.com/office/drawing/2014/main" id="{E51BFA71-7319-3846-AFCB-4A85394BA79A}"/>
              </a:ext>
            </a:extLst>
          </p:cNvPr>
          <p:cNvSpPr txBox="1"/>
          <p:nvPr/>
        </p:nvSpPr>
        <p:spPr>
          <a:xfrm>
            <a:off x="1041009" y="4441371"/>
            <a:ext cx="12350485" cy="369332"/>
          </a:xfrm>
          <a:prstGeom prst="rect">
            <a:avLst/>
          </a:prstGeom>
          <a:noFill/>
        </p:spPr>
        <p:txBody>
          <a:bodyPr wrap="square" rtlCol="0">
            <a:spAutoFit/>
          </a:bodyPr>
          <a:lstStyle/>
          <a:p>
            <a:r>
              <a:rPr lang="nb-NO" dirty="0"/>
              <a:t>- Koordinerer Helsementor ordning for Innovasjon Norge på vegne av helseklyngene i Norge  </a:t>
            </a:r>
          </a:p>
        </p:txBody>
      </p:sp>
    </p:spTree>
    <p:extLst>
      <p:ext uri="{BB962C8B-B14F-4D97-AF65-F5344CB8AC3E}">
        <p14:creationId xmlns:p14="http://schemas.microsoft.com/office/powerpoint/2010/main" val="2065182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7E02118-D2C8-4D15-A025-796AE8AC694F}"/>
              </a:ext>
            </a:extLst>
          </p:cNvPr>
          <p:cNvSpPr txBox="1"/>
          <p:nvPr/>
        </p:nvSpPr>
        <p:spPr>
          <a:xfrm>
            <a:off x="7102182" y="2027872"/>
            <a:ext cx="4142913" cy="206210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i="1" dirty="0"/>
              <a:t>" I left the consultation room. The only word I can remember is Cancer. Now what? "</a:t>
            </a:r>
          </a:p>
        </p:txBody>
      </p:sp>
      <p:pic>
        <p:nvPicPr>
          <p:cNvPr id="9" name="Picture 8" descr="A group of people walking in the rain&#10;&#10;Description generated with high confidence">
            <a:extLst>
              <a:ext uri="{FF2B5EF4-FFF2-40B4-BE49-F238E27FC236}">
                <a16:creationId xmlns:a16="http://schemas.microsoft.com/office/drawing/2014/main" id="{0ED546BB-5DD9-4D02-B966-410ED4A27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905" y="2027872"/>
            <a:ext cx="5524500" cy="3533775"/>
          </a:xfrm>
          <a:prstGeom prst="rect">
            <a:avLst/>
          </a:prstGeom>
        </p:spPr>
      </p:pic>
      <p:pic>
        <p:nvPicPr>
          <p:cNvPr id="5" name="Picture 2" descr="https://www.fastmailusercontent.com/jmap/download/ub65041ad/Gdc413afb6d95e5383aaae1d94383aac159824a56/image001.png?u=b65041ad&amp;access_token=eyJhbGciOiJIUzI1NiIsInR5cCI6IkpXVCJ9.eyJpc3MiOiJmNTQ1YmFmYTI1MGUzYzUwYjlmNTI1NTBkMzI5Y2I4OTJhNzVjNDc5Iiwic3ViIjoiSHgxcl9UVzFGZTQ2cGFMNlZRTDIzNy1XT2NGeEhNbU5MNTFHNEJNeVZXOCIsImlhdCI6MTU1OTgzMzIwMH0.LN51ADkPuKGSn3CsKUVL5jj58r6cQcoc13ynPDWi6BI&amp;accept=image%2Fpng">
            <a:extLst>
              <a:ext uri="{FF2B5EF4-FFF2-40B4-BE49-F238E27FC236}">
                <a16:creationId xmlns:a16="http://schemas.microsoft.com/office/drawing/2014/main" id="{68BBE872-67B8-0E42-8824-FBCEC5010A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02046" y="6233527"/>
            <a:ext cx="835619" cy="3392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17336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F607E7D-BE23-429C-9DD7-5270B4303AFC}"/>
              </a:ext>
            </a:extLst>
          </p:cNvPr>
          <p:cNvSpPr txBox="1"/>
          <p:nvPr/>
        </p:nvSpPr>
        <p:spPr>
          <a:xfrm>
            <a:off x="8396516" y="332642"/>
            <a:ext cx="7082298"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dirty="0"/>
          </a:p>
        </p:txBody>
      </p:sp>
      <p:pic>
        <p:nvPicPr>
          <p:cNvPr id="26" name="Picture 2" descr="https://www.fastmailusercontent.com/jmap/download/ub65041ad/Gdc413afb6d95e5383aaae1d94383aac159824a56/image001.png?u=b65041ad&amp;access_token=eyJhbGciOiJIUzI1NiIsInR5cCI6IkpXVCJ9.eyJpc3MiOiJmNTQ1YmFmYTI1MGUzYzUwYjlmNTI1NTBkMzI5Y2I4OTJhNzVjNDc5Iiwic3ViIjoiSHgxcl9UVzFGZTQ2cGFMNlZRTDIzNy1XT2NGeEhNbU5MNTFHNEJNeVZXOCIsImlhdCI6MTU1OTgzMzIwMH0.LN51ADkPuKGSn3CsKUVL5jj58r6cQcoc13ynPDWi6BI&amp;accept=image%2Fpng">
            <a:extLst>
              <a:ext uri="{FF2B5EF4-FFF2-40B4-BE49-F238E27FC236}">
                <a16:creationId xmlns:a16="http://schemas.microsoft.com/office/drawing/2014/main" id="{1B85F864-9024-4938-B05B-28AA1608F0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02046" y="6233527"/>
            <a:ext cx="835619" cy="339247"/>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4" descr="A close up of a sign&#10;&#10;Description generated with high confidence">
            <a:extLst>
              <a:ext uri="{FF2B5EF4-FFF2-40B4-BE49-F238E27FC236}">
                <a16:creationId xmlns:a16="http://schemas.microsoft.com/office/drawing/2014/main" id="{62AD029D-B081-4B8C-B65E-F8A2DD1EF7FB}"/>
              </a:ext>
            </a:extLst>
          </p:cNvPr>
          <p:cNvPicPr>
            <a:picLocks noChangeAspect="1"/>
          </p:cNvPicPr>
          <p:nvPr/>
        </p:nvPicPr>
        <p:blipFill>
          <a:blip r:embed="rId4"/>
          <a:stretch>
            <a:fillRect/>
          </a:stretch>
        </p:blipFill>
        <p:spPr>
          <a:xfrm>
            <a:off x="10476486" y="129243"/>
            <a:ext cx="1543041" cy="500022"/>
          </a:xfrm>
          <a:prstGeom prst="rect">
            <a:avLst/>
          </a:prstGeom>
        </p:spPr>
      </p:pic>
      <p:pic>
        <p:nvPicPr>
          <p:cNvPr id="24" name="Picture 23">
            <a:extLst>
              <a:ext uri="{FF2B5EF4-FFF2-40B4-BE49-F238E27FC236}">
                <a16:creationId xmlns:a16="http://schemas.microsoft.com/office/drawing/2014/main" id="{BEBD6280-C3BF-4E7C-8E57-41D371589FDA}"/>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101" t="25684" r="-101" b="264"/>
          <a:stretch/>
        </p:blipFill>
        <p:spPr>
          <a:xfrm>
            <a:off x="1051523" y="2871019"/>
            <a:ext cx="9742857" cy="3018504"/>
          </a:xfrm>
          <a:prstGeom prst="rect">
            <a:avLst/>
          </a:prstGeom>
        </p:spPr>
      </p:pic>
      <p:sp>
        <p:nvSpPr>
          <p:cNvPr id="29" name="TextBox 28">
            <a:extLst>
              <a:ext uri="{FF2B5EF4-FFF2-40B4-BE49-F238E27FC236}">
                <a16:creationId xmlns:a16="http://schemas.microsoft.com/office/drawing/2014/main" id="{14D37985-4897-404A-A16C-CA331E6D5EE0}"/>
              </a:ext>
            </a:extLst>
          </p:cNvPr>
          <p:cNvSpPr txBox="1"/>
          <p:nvPr/>
        </p:nvSpPr>
        <p:spPr>
          <a:xfrm>
            <a:off x="3601330" y="424405"/>
            <a:ext cx="5809956"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spc="-50" dirty="0">
                <a:solidFill>
                  <a:schemeClr val="accent1"/>
                </a:solidFill>
                <a:latin typeface="+mj-lt"/>
                <a:ea typeface="+mj-ea"/>
                <a:cs typeface="Calibri Light"/>
              </a:rPr>
              <a:t>What we do at </a:t>
            </a:r>
            <a:r>
              <a:rPr lang="en-US" sz="3200" b="1" spc="-50" dirty="0" err="1">
                <a:solidFill>
                  <a:schemeClr val="accent1"/>
                </a:solidFill>
                <a:latin typeface="+mj-lt"/>
                <a:ea typeface="+mj-ea"/>
                <a:cs typeface="Calibri Light"/>
              </a:rPr>
              <a:t>PubGene</a:t>
            </a:r>
            <a:endParaRPr lang="en-US" sz="3200" b="1" spc="-50" dirty="0">
              <a:solidFill>
                <a:schemeClr val="accent1"/>
              </a:solidFill>
              <a:latin typeface="+mj-lt"/>
              <a:ea typeface="+mj-ea"/>
              <a:cs typeface="Calibri Light"/>
            </a:endParaRPr>
          </a:p>
        </p:txBody>
      </p:sp>
      <p:sp>
        <p:nvSpPr>
          <p:cNvPr id="31" name="TextBox 30">
            <a:extLst>
              <a:ext uri="{FF2B5EF4-FFF2-40B4-BE49-F238E27FC236}">
                <a16:creationId xmlns:a16="http://schemas.microsoft.com/office/drawing/2014/main" id="{34F1114A-7937-457A-94D5-61D0866FEFB1}"/>
              </a:ext>
            </a:extLst>
          </p:cNvPr>
          <p:cNvSpPr txBox="1"/>
          <p:nvPr/>
        </p:nvSpPr>
        <p:spPr>
          <a:xfrm>
            <a:off x="1741481" y="1970434"/>
            <a:ext cx="8730806" cy="10772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ltLang="en-US" sz="1600" dirty="0"/>
              <a:t>With our technology we aim to bridge the information gap and through this empower patients having a life changing disease to live longer and better their lives by discovering </a:t>
            </a:r>
            <a:r>
              <a:rPr lang="en-GB" sz="1600" dirty="0"/>
              <a:t>the most precise, effective and evidence-based treatment options.</a:t>
            </a:r>
            <a:endParaRPr lang="en-GB" altLang="en-US" sz="1600" b="1" dirty="0"/>
          </a:p>
          <a:p>
            <a:pPr algn="ctr"/>
            <a:endParaRPr lang="en-US" sz="1600" dirty="0"/>
          </a:p>
        </p:txBody>
      </p:sp>
      <p:pic>
        <p:nvPicPr>
          <p:cNvPr id="33" name="Graphic 8" descr="Bullseye">
            <a:extLst>
              <a:ext uri="{FF2B5EF4-FFF2-40B4-BE49-F238E27FC236}">
                <a16:creationId xmlns:a16="http://schemas.microsoft.com/office/drawing/2014/main" id="{46903197-9926-4013-AD16-B41148E0AF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97483" y="1166571"/>
            <a:ext cx="705633" cy="716072"/>
          </a:xfrm>
          <a:prstGeom prst="rect">
            <a:avLst/>
          </a:prstGeom>
        </p:spPr>
      </p:pic>
      <p:cxnSp>
        <p:nvCxnSpPr>
          <p:cNvPr id="34" name="Straight Arrow Connector 33">
            <a:extLst>
              <a:ext uri="{FF2B5EF4-FFF2-40B4-BE49-F238E27FC236}">
                <a16:creationId xmlns:a16="http://schemas.microsoft.com/office/drawing/2014/main" id="{E829F7BF-A320-491B-B7FB-6094F95D00DF}"/>
              </a:ext>
            </a:extLst>
          </p:cNvPr>
          <p:cNvCxnSpPr/>
          <p:nvPr/>
        </p:nvCxnSpPr>
        <p:spPr>
          <a:xfrm>
            <a:off x="4462415" y="905612"/>
            <a:ext cx="2379944" cy="0"/>
          </a:xfrm>
          <a:prstGeom prst="straightConnector1">
            <a:avLst/>
          </a:prstGeom>
        </p:spPr>
        <p:style>
          <a:lnRef idx="1">
            <a:schemeClr val="dk1"/>
          </a:lnRef>
          <a:fillRef idx="0">
            <a:schemeClr val="dk1"/>
          </a:fillRef>
          <a:effectRef idx="0">
            <a:schemeClr val="dk1"/>
          </a:effectRef>
          <a:fontRef idx="minor">
            <a:schemeClr val="tx1"/>
          </a:fontRef>
        </p:style>
      </p:cxnSp>
      <p:sp>
        <p:nvSpPr>
          <p:cNvPr id="10" name="Slide Number Placeholder 3">
            <a:extLst>
              <a:ext uri="{FF2B5EF4-FFF2-40B4-BE49-F238E27FC236}">
                <a16:creationId xmlns:a16="http://schemas.microsoft.com/office/drawing/2014/main" id="{10CC4D58-E5A8-4610-874A-7246FEC5994F}"/>
              </a:ext>
            </a:extLst>
          </p:cNvPr>
          <p:cNvSpPr txBox="1">
            <a:spLocks/>
          </p:cNvSpPr>
          <p:nvPr/>
        </p:nvSpPr>
        <p:spPr>
          <a:xfrm>
            <a:off x="647916" y="6403151"/>
            <a:ext cx="533380" cy="2470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6AA3EA-0569-43EF-BBA3-83FDB109D582}" type="slidenum">
              <a:rPr lang="en-US" sz="1000" smtClean="0"/>
              <a:pPr/>
              <a:t>4</a:t>
            </a:fld>
            <a:endParaRPr lang="en-US" sz="1000" dirty="0"/>
          </a:p>
        </p:txBody>
      </p:sp>
      <p:sp>
        <p:nvSpPr>
          <p:cNvPr id="2" name="TextBox 1">
            <a:extLst>
              <a:ext uri="{FF2B5EF4-FFF2-40B4-BE49-F238E27FC236}">
                <a16:creationId xmlns:a16="http://schemas.microsoft.com/office/drawing/2014/main" id="{5A62EC6D-B3C6-4A70-9B3B-5B3BE4E07170}"/>
              </a:ext>
            </a:extLst>
          </p:cNvPr>
          <p:cNvSpPr txBox="1"/>
          <p:nvPr/>
        </p:nvSpPr>
        <p:spPr>
          <a:xfrm>
            <a:off x="1397620" y="4628949"/>
            <a:ext cx="2082909" cy="584775"/>
          </a:xfrm>
          <a:prstGeom prst="rect">
            <a:avLst/>
          </a:prstGeom>
          <a:solidFill>
            <a:schemeClr val="bg1"/>
          </a:solidFill>
        </p:spPr>
        <p:txBody>
          <a:bodyPr wrap="square" rtlCol="0">
            <a:spAutoFit/>
          </a:bodyPr>
          <a:lstStyle/>
          <a:p>
            <a:pPr algn="ctr"/>
            <a:r>
              <a:rPr lang="en-US" sz="1600" dirty="0"/>
              <a:t>Human experience and intelligence  </a:t>
            </a:r>
          </a:p>
        </p:txBody>
      </p:sp>
      <p:sp>
        <p:nvSpPr>
          <p:cNvPr id="12" name="TextBox 11">
            <a:extLst>
              <a:ext uri="{FF2B5EF4-FFF2-40B4-BE49-F238E27FC236}">
                <a16:creationId xmlns:a16="http://schemas.microsoft.com/office/drawing/2014/main" id="{ED31C57D-EFD4-4058-94D4-5321103E33DB}"/>
              </a:ext>
            </a:extLst>
          </p:cNvPr>
          <p:cNvSpPr txBox="1"/>
          <p:nvPr/>
        </p:nvSpPr>
        <p:spPr>
          <a:xfrm>
            <a:off x="4039386" y="4628949"/>
            <a:ext cx="1851414" cy="1323439"/>
          </a:xfrm>
          <a:prstGeom prst="rect">
            <a:avLst/>
          </a:prstGeom>
          <a:solidFill>
            <a:schemeClr val="bg1"/>
          </a:solidFill>
        </p:spPr>
        <p:txBody>
          <a:bodyPr wrap="square" rtlCol="0">
            <a:spAutoFit/>
          </a:bodyPr>
          <a:lstStyle/>
          <a:p>
            <a:pPr algn="ctr"/>
            <a:r>
              <a:rPr lang="en-US" sz="1600" dirty="0"/>
              <a:t>combined with machine learning and bioinformatics analysis</a:t>
            </a:r>
          </a:p>
          <a:p>
            <a:pPr algn="ctr"/>
            <a:r>
              <a:rPr lang="en-US" sz="1600" dirty="0"/>
              <a:t> </a:t>
            </a:r>
          </a:p>
        </p:txBody>
      </p:sp>
      <p:sp>
        <p:nvSpPr>
          <p:cNvPr id="13" name="TextBox 12">
            <a:extLst>
              <a:ext uri="{FF2B5EF4-FFF2-40B4-BE49-F238E27FC236}">
                <a16:creationId xmlns:a16="http://schemas.microsoft.com/office/drawing/2014/main" id="{7B1E3600-5782-44A4-9D57-007B71867F03}"/>
              </a:ext>
            </a:extLst>
          </p:cNvPr>
          <p:cNvSpPr txBox="1"/>
          <p:nvPr/>
        </p:nvSpPr>
        <p:spPr>
          <a:xfrm>
            <a:off x="6458519" y="4620375"/>
            <a:ext cx="1851414" cy="1323439"/>
          </a:xfrm>
          <a:prstGeom prst="rect">
            <a:avLst/>
          </a:prstGeom>
          <a:solidFill>
            <a:schemeClr val="bg1"/>
          </a:solidFill>
        </p:spPr>
        <p:txBody>
          <a:bodyPr wrap="square" rtlCol="0">
            <a:spAutoFit/>
          </a:bodyPr>
          <a:lstStyle/>
          <a:p>
            <a:pPr algn="ctr"/>
            <a:r>
              <a:rPr lang="en-US" sz="1600" dirty="0"/>
              <a:t>finding the most relevant insights related to a patient’s treatment (globally)</a:t>
            </a:r>
          </a:p>
        </p:txBody>
      </p:sp>
      <p:sp>
        <p:nvSpPr>
          <p:cNvPr id="14" name="TextBox 13">
            <a:extLst>
              <a:ext uri="{FF2B5EF4-FFF2-40B4-BE49-F238E27FC236}">
                <a16:creationId xmlns:a16="http://schemas.microsoft.com/office/drawing/2014/main" id="{48D98C38-25AA-4ADE-BABC-2FB6E74BA2DA}"/>
              </a:ext>
            </a:extLst>
          </p:cNvPr>
          <p:cNvSpPr txBox="1"/>
          <p:nvPr/>
        </p:nvSpPr>
        <p:spPr>
          <a:xfrm>
            <a:off x="8823768" y="4628949"/>
            <a:ext cx="1851414" cy="1077218"/>
          </a:xfrm>
          <a:prstGeom prst="rect">
            <a:avLst/>
          </a:prstGeom>
          <a:solidFill>
            <a:schemeClr val="bg1"/>
          </a:solidFill>
        </p:spPr>
        <p:txBody>
          <a:bodyPr wrap="square" rtlCol="0">
            <a:spAutoFit/>
          </a:bodyPr>
          <a:lstStyle/>
          <a:p>
            <a:pPr algn="ctr"/>
            <a:r>
              <a:rPr lang="en-US" sz="1600" dirty="0"/>
              <a:t>with no commercial links to pharma or specific healthcare institutions. </a:t>
            </a:r>
          </a:p>
        </p:txBody>
      </p:sp>
    </p:spTree>
    <p:extLst>
      <p:ext uri="{BB962C8B-B14F-4D97-AF65-F5344CB8AC3E}">
        <p14:creationId xmlns:p14="http://schemas.microsoft.com/office/powerpoint/2010/main" val="1121604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ncbi.nlm.nih.gov/corecgi/tileshop/tileshop.fcgi?p=PMC3&amp;id=237083&amp;s=69&amp;r=1&amp;c=1">
            <a:extLst>
              <a:ext uri="{FF2B5EF4-FFF2-40B4-BE49-F238E27FC236}">
                <a16:creationId xmlns:a16="http://schemas.microsoft.com/office/drawing/2014/main" id="{C9A4EF6C-9349-4B26-B38B-73537FD8531A}"/>
              </a:ext>
            </a:extLst>
          </p:cNvPr>
          <p:cNvPicPr>
            <a:picLocks noChangeAspect="1" noChangeArrowheads="1"/>
          </p:cNvPicPr>
          <p:nvPr/>
        </p:nvPicPr>
        <p:blipFill rotWithShape="1">
          <a:blip r:embed="rId3">
            <a:alphaModFix amt="85000"/>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l="-138" t="-4888" r="48465" b="69360"/>
          <a:stretch/>
        </p:blipFill>
        <p:spPr bwMode="auto">
          <a:xfrm>
            <a:off x="5674526" y="1599438"/>
            <a:ext cx="5009321" cy="435976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0A9D1B97-260E-4731-B3D6-3E7AA56A2163}"/>
              </a:ext>
            </a:extLst>
          </p:cNvPr>
          <p:cNvSpPr>
            <a:spLocks noGrp="1"/>
          </p:cNvSpPr>
          <p:nvPr>
            <p:ph type="ftr" sz="quarter" idx="11"/>
          </p:nvPr>
        </p:nvSpPr>
        <p:spPr>
          <a:xfrm>
            <a:off x="3503308" y="2634511"/>
            <a:ext cx="796834" cy="391885"/>
          </a:xfrm>
        </p:spPr>
        <p:txBody>
          <a:bodyPr>
            <a:normAutofit fontScale="70000" lnSpcReduction="20000"/>
          </a:bodyPr>
          <a:lstStyle/>
          <a:p>
            <a:r>
              <a:rPr lang="da-DK">
                <a:solidFill>
                  <a:schemeClr val="bg1"/>
                </a:solidFill>
              </a:rPr>
              <a:t>Confidential - not for distribution</a:t>
            </a:r>
            <a:endParaRPr lang="nb-NO" dirty="0">
              <a:solidFill>
                <a:schemeClr val="bg1"/>
              </a:solidFill>
            </a:endParaRPr>
          </a:p>
        </p:txBody>
      </p:sp>
      <p:graphicFrame>
        <p:nvGraphicFramePr>
          <p:cNvPr id="10" name="Chart 9">
            <a:extLst>
              <a:ext uri="{FF2B5EF4-FFF2-40B4-BE49-F238E27FC236}">
                <a16:creationId xmlns:a16="http://schemas.microsoft.com/office/drawing/2014/main" id="{5E912524-D939-4B3A-AA5D-205A45F0B90B}"/>
              </a:ext>
            </a:extLst>
          </p:cNvPr>
          <p:cNvGraphicFramePr>
            <a:graphicFrameLocks/>
          </p:cNvGraphicFramePr>
          <p:nvPr>
            <p:extLst>
              <p:ext uri="{D42A27DB-BD31-4B8C-83A1-F6EECF244321}">
                <p14:modId xmlns:p14="http://schemas.microsoft.com/office/powerpoint/2010/main" val="2190433875"/>
              </p:ext>
            </p:extLst>
          </p:nvPr>
        </p:nvGraphicFramePr>
        <p:xfrm>
          <a:off x="0" y="1756542"/>
          <a:ext cx="5308294" cy="374130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07D882A8-8CCE-4A57-A7B3-1066E2A225E3}"/>
              </a:ext>
            </a:extLst>
          </p:cNvPr>
          <p:cNvSpPr txBox="1"/>
          <p:nvPr/>
        </p:nvSpPr>
        <p:spPr>
          <a:xfrm>
            <a:off x="7090596" y="1869007"/>
            <a:ext cx="1761694" cy="430887"/>
          </a:xfrm>
          <a:prstGeom prst="rect">
            <a:avLst/>
          </a:prstGeom>
          <a:noFill/>
        </p:spPr>
        <p:txBody>
          <a:bodyPr wrap="square" rtlCol="0">
            <a:spAutoFit/>
          </a:bodyPr>
          <a:lstStyle/>
          <a:p>
            <a:r>
              <a:rPr lang="nb-NO" sz="2200" b="1" dirty="0">
                <a:effectLst>
                  <a:outerShdw blurRad="38100" dist="38100" dir="2700000" algn="tl">
                    <a:srgbClr val="000000">
                      <a:alpha val="43137"/>
                    </a:srgbClr>
                  </a:outerShdw>
                </a:effectLst>
              </a:rPr>
              <a:t>2017</a:t>
            </a:r>
          </a:p>
        </p:txBody>
      </p:sp>
      <p:sp>
        <p:nvSpPr>
          <p:cNvPr id="12" name="Rectangle 11">
            <a:extLst>
              <a:ext uri="{FF2B5EF4-FFF2-40B4-BE49-F238E27FC236}">
                <a16:creationId xmlns:a16="http://schemas.microsoft.com/office/drawing/2014/main" id="{2963CCAC-B8D7-417E-945A-38E9D705897C}"/>
              </a:ext>
            </a:extLst>
          </p:cNvPr>
          <p:cNvSpPr/>
          <p:nvPr/>
        </p:nvSpPr>
        <p:spPr>
          <a:xfrm>
            <a:off x="461743" y="6488983"/>
            <a:ext cx="4871847" cy="215444"/>
          </a:xfrm>
          <a:prstGeom prst="rect">
            <a:avLst/>
          </a:prstGeom>
        </p:spPr>
        <p:txBody>
          <a:bodyPr wrap="none">
            <a:spAutoFit/>
          </a:bodyPr>
          <a:lstStyle/>
          <a:p>
            <a:r>
              <a:rPr lang="nb-NO" sz="800" dirty="0"/>
              <a:t>Source: Pao &amp; Girard. Lancet Oncol. 2011 Feb;12(2):175-80. Jordan EJ et al. Cancer Discov. 2017 Jun;7(6):596-609</a:t>
            </a:r>
            <a:endParaRPr lang="nb-NO" dirty="0"/>
          </a:p>
        </p:txBody>
      </p:sp>
      <p:sp>
        <p:nvSpPr>
          <p:cNvPr id="11" name="Footer Placeholder 4">
            <a:extLst>
              <a:ext uri="{FF2B5EF4-FFF2-40B4-BE49-F238E27FC236}">
                <a16:creationId xmlns:a16="http://schemas.microsoft.com/office/drawing/2014/main" id="{3EA1D9A0-769A-47A1-9781-7E595C4924E4}"/>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b="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dirty="0"/>
          </a:p>
        </p:txBody>
      </p:sp>
      <p:sp>
        <p:nvSpPr>
          <p:cNvPr id="5" name="TextBox 4">
            <a:extLst>
              <a:ext uri="{FF2B5EF4-FFF2-40B4-BE49-F238E27FC236}">
                <a16:creationId xmlns:a16="http://schemas.microsoft.com/office/drawing/2014/main" id="{465BE644-E3B9-4B4A-ADB9-6A7FF8581DFA}"/>
              </a:ext>
            </a:extLst>
          </p:cNvPr>
          <p:cNvSpPr txBox="1"/>
          <p:nvPr/>
        </p:nvSpPr>
        <p:spPr>
          <a:xfrm>
            <a:off x="676080" y="1193039"/>
            <a:ext cx="10008396" cy="338554"/>
          </a:xfrm>
          <a:prstGeom prst="rect">
            <a:avLst/>
          </a:prstGeom>
          <a:solidFill>
            <a:schemeClr val="accent5">
              <a:lumMod val="75000"/>
            </a:schemeClr>
          </a:solidFill>
        </p:spPr>
        <p:txBody>
          <a:bodyPr wrap="square" rtlCol="0">
            <a:spAutoFit/>
          </a:bodyPr>
          <a:lstStyle/>
          <a:p>
            <a:r>
              <a:rPr lang="en-US" sz="1600" dirty="0">
                <a:solidFill>
                  <a:schemeClr val="bg1"/>
                </a:solidFill>
              </a:rPr>
              <a:t>CASE EXAMPLE:  Lung Cancer – going from three (3) known underlying causes to discovering &gt;20 between 2004 - 2017</a:t>
            </a:r>
            <a:endParaRPr lang="nb-NO" sz="1600" dirty="0">
              <a:solidFill>
                <a:schemeClr val="bg1"/>
              </a:solidFill>
            </a:endParaRPr>
          </a:p>
        </p:txBody>
      </p:sp>
      <p:pic>
        <p:nvPicPr>
          <p:cNvPr id="15" name="Picture 2" descr="https://www.fastmailusercontent.com/jmap/download/ub65041ad/Gdc413afb6d95e5383aaae1d94383aac159824a56/image001.png?u=b65041ad&amp;access_token=eyJhbGciOiJIUzI1NiIsInR5cCI6IkpXVCJ9.eyJpc3MiOiJmNTQ1YmFmYTI1MGUzYzUwYjlmNTI1NTBkMzI5Y2I4OTJhNzVjNDc5Iiwic3ViIjoiSHgxcl9UVzFGZTQ2cGFMNlZRTDIzNy1XT2NGeEhNbU5MNTFHNEJNeVZXOCIsImlhdCI6MTU1OTgzMzIwMH0.LN51ADkPuKGSn3CsKUVL5jj58r6cQcoc13ynPDWi6BI&amp;accept=image%2Fpng">
            <a:extLst>
              <a:ext uri="{FF2B5EF4-FFF2-40B4-BE49-F238E27FC236}">
                <a16:creationId xmlns:a16="http://schemas.microsoft.com/office/drawing/2014/main" id="{86FF7C63-21D2-4EFA-9688-E458D5CE9FB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94307" y="6400800"/>
            <a:ext cx="835619" cy="33924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C180EF7-67EF-4684-AD4B-9260BBB53D94}"/>
              </a:ext>
            </a:extLst>
          </p:cNvPr>
          <p:cNvSpPr txBox="1"/>
          <p:nvPr/>
        </p:nvSpPr>
        <p:spPr>
          <a:xfrm>
            <a:off x="5807501" y="2257020"/>
            <a:ext cx="404261" cy="529389"/>
          </a:xfrm>
          <a:prstGeom prst="rect">
            <a:avLst/>
          </a:prstGeom>
          <a:solidFill>
            <a:schemeClr val="bg1"/>
          </a:solidFill>
        </p:spPr>
        <p:txBody>
          <a:bodyPr wrap="square" rtlCol="0">
            <a:spAutoFit/>
          </a:bodyPr>
          <a:lstStyle/>
          <a:p>
            <a:endParaRPr lang="en-GB" dirty="0"/>
          </a:p>
        </p:txBody>
      </p:sp>
      <p:sp>
        <p:nvSpPr>
          <p:cNvPr id="13" name="Title 6">
            <a:extLst>
              <a:ext uri="{FF2B5EF4-FFF2-40B4-BE49-F238E27FC236}">
                <a16:creationId xmlns:a16="http://schemas.microsoft.com/office/drawing/2014/main" id="{9D155E47-DDBF-4932-B3FB-DA050556483F}"/>
              </a:ext>
            </a:extLst>
          </p:cNvPr>
          <p:cNvSpPr txBox="1">
            <a:spLocks/>
          </p:cNvSpPr>
          <p:nvPr/>
        </p:nvSpPr>
        <p:spPr>
          <a:xfrm>
            <a:off x="557104" y="420723"/>
            <a:ext cx="10515600" cy="6173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r>
              <a:rPr lang="en-GB" sz="3200" b="1" spc="-50" dirty="0">
                <a:solidFill>
                  <a:schemeClr val="accent1"/>
                </a:solidFill>
                <a:cs typeface="Calibri Light"/>
                <a:sym typeface="Gotham" panose="02000504050000020004" pitchFamily="2" charset="0"/>
              </a:rPr>
              <a:t>Our understanding of root causes of disease increases over time </a:t>
            </a:r>
          </a:p>
        </p:txBody>
      </p:sp>
      <p:cxnSp>
        <p:nvCxnSpPr>
          <p:cNvPr id="16" name="Straight Connector 15">
            <a:extLst>
              <a:ext uri="{FF2B5EF4-FFF2-40B4-BE49-F238E27FC236}">
                <a16:creationId xmlns:a16="http://schemas.microsoft.com/office/drawing/2014/main" id="{9AD85A97-3E74-4D4A-8EAC-F23A983130BC}"/>
              </a:ext>
            </a:extLst>
          </p:cNvPr>
          <p:cNvCxnSpPr/>
          <p:nvPr/>
        </p:nvCxnSpPr>
        <p:spPr>
          <a:xfrm>
            <a:off x="687823" y="1010658"/>
            <a:ext cx="10988984" cy="0"/>
          </a:xfrm>
          <a:prstGeom prst="line">
            <a:avLst/>
          </a:prstGeom>
        </p:spPr>
        <p:style>
          <a:lnRef idx="1">
            <a:schemeClr val="dk1"/>
          </a:lnRef>
          <a:fillRef idx="0">
            <a:schemeClr val="dk1"/>
          </a:fillRef>
          <a:effectRef idx="0">
            <a:schemeClr val="dk1"/>
          </a:effectRef>
          <a:fontRef idx="minor">
            <a:schemeClr val="tx1"/>
          </a:fontRef>
        </p:style>
      </p:cxnSp>
      <p:sp>
        <p:nvSpPr>
          <p:cNvPr id="20" name="Arrow: Right 19">
            <a:extLst>
              <a:ext uri="{FF2B5EF4-FFF2-40B4-BE49-F238E27FC236}">
                <a16:creationId xmlns:a16="http://schemas.microsoft.com/office/drawing/2014/main" id="{89CF13CE-2C6B-459A-BD9D-718970F45868}"/>
              </a:ext>
            </a:extLst>
          </p:cNvPr>
          <p:cNvSpPr/>
          <p:nvPr/>
        </p:nvSpPr>
        <p:spPr>
          <a:xfrm>
            <a:off x="5176012" y="2067339"/>
            <a:ext cx="150643" cy="804589"/>
          </a:xfrm>
          <a:prstGeom prst="rightArrow">
            <a:avLst>
              <a:gd name="adj1" fmla="val 50000"/>
              <a:gd name="adj2" fmla="val 100000"/>
            </a:avLst>
          </a:prstGeom>
          <a:solidFill>
            <a:schemeClr val="accent5">
              <a:lumMod val="75000"/>
              <a:alpha val="50000"/>
            </a:schemeClr>
          </a:solidFill>
          <a:ln>
            <a:noFill/>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Arrow: Right 20">
            <a:extLst>
              <a:ext uri="{FF2B5EF4-FFF2-40B4-BE49-F238E27FC236}">
                <a16:creationId xmlns:a16="http://schemas.microsoft.com/office/drawing/2014/main" id="{2898F140-DEAB-4CB2-86F9-78F6736880E8}"/>
              </a:ext>
            </a:extLst>
          </p:cNvPr>
          <p:cNvSpPr/>
          <p:nvPr/>
        </p:nvSpPr>
        <p:spPr>
          <a:xfrm>
            <a:off x="5253474" y="1838738"/>
            <a:ext cx="242147" cy="1033189"/>
          </a:xfrm>
          <a:prstGeom prst="rightArrow">
            <a:avLst>
              <a:gd name="adj1" fmla="val 50000"/>
              <a:gd name="adj2" fmla="val 100000"/>
            </a:avLst>
          </a:prstGeom>
          <a:solidFill>
            <a:sysClr val="window" lastClr="FFFFFF">
              <a:lumMod val="85000"/>
              <a:alpha val="50000"/>
            </a:sysClr>
          </a:solidFill>
          <a:ln>
            <a:noFill/>
          </a:ln>
          <a:effectLst>
            <a:outerShdw blurRad="76200" dir="13500000" sy="23000" kx="1200000" algn="br" rotWithShape="0">
              <a:prstClr val="black">
                <a:alpha val="2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4" descr="A close up of a sign&#10;&#10;Description generated with high confidence">
            <a:extLst>
              <a:ext uri="{FF2B5EF4-FFF2-40B4-BE49-F238E27FC236}">
                <a16:creationId xmlns:a16="http://schemas.microsoft.com/office/drawing/2014/main" id="{810B6818-377B-4FAC-AE83-3A64C3D6013D}"/>
              </a:ext>
            </a:extLst>
          </p:cNvPr>
          <p:cNvPicPr>
            <a:picLocks noChangeAspect="1"/>
          </p:cNvPicPr>
          <p:nvPr/>
        </p:nvPicPr>
        <p:blipFill>
          <a:blip r:embed="rId7"/>
          <a:stretch>
            <a:fillRect/>
          </a:stretch>
        </p:blipFill>
        <p:spPr>
          <a:xfrm>
            <a:off x="10692714" y="129243"/>
            <a:ext cx="1326813" cy="429953"/>
          </a:xfrm>
          <a:prstGeom prst="rect">
            <a:avLst/>
          </a:prstGeom>
        </p:spPr>
      </p:pic>
      <p:sp>
        <p:nvSpPr>
          <p:cNvPr id="19" name="Slide Number Placeholder 3">
            <a:extLst>
              <a:ext uri="{FF2B5EF4-FFF2-40B4-BE49-F238E27FC236}">
                <a16:creationId xmlns:a16="http://schemas.microsoft.com/office/drawing/2014/main" id="{741072B7-9F5A-418F-B36C-1384785EA3D7}"/>
              </a:ext>
            </a:extLst>
          </p:cNvPr>
          <p:cNvSpPr txBox="1">
            <a:spLocks/>
          </p:cNvSpPr>
          <p:nvPr/>
        </p:nvSpPr>
        <p:spPr>
          <a:xfrm>
            <a:off x="647916" y="6403151"/>
            <a:ext cx="533380" cy="2470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6AA3EA-0569-43EF-BBA3-83FDB109D582}" type="slidenum">
              <a:rPr lang="en-US" sz="1000" smtClean="0"/>
              <a:pPr/>
              <a:t>5</a:t>
            </a:fld>
            <a:endParaRPr lang="en-US" sz="1000" dirty="0"/>
          </a:p>
        </p:txBody>
      </p:sp>
    </p:spTree>
    <p:extLst>
      <p:ext uri="{BB962C8B-B14F-4D97-AF65-F5344CB8AC3E}">
        <p14:creationId xmlns:p14="http://schemas.microsoft.com/office/powerpoint/2010/main" val="1361068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D7704CB-23B5-4ABF-8A65-1440AD0B4FE2}"/>
              </a:ext>
            </a:extLst>
          </p:cNvPr>
          <p:cNvSpPr/>
          <p:nvPr/>
        </p:nvSpPr>
        <p:spPr>
          <a:xfrm>
            <a:off x="689902" y="1377037"/>
            <a:ext cx="10853169" cy="1972848"/>
          </a:xfrm>
          <a:prstGeom prst="rect">
            <a:avLst/>
          </a:prstGeom>
        </p:spPr>
        <p:txBody>
          <a:bodyPr wrap="square">
            <a:spAutoFit/>
          </a:bodyPr>
          <a:lstStyle/>
          <a:p>
            <a:pPr marL="111125" lvl="3" defTabSz="457200">
              <a:lnSpc>
                <a:spcPct val="120000"/>
              </a:lnSpc>
              <a:spcBef>
                <a:spcPts val="600"/>
              </a:spcBef>
              <a:defRPr/>
            </a:pPr>
            <a:r>
              <a:rPr lang="en-GB" sz="1600" dirty="0"/>
              <a:t>Personalised biomedical intelligence needs to be based on individual medical data, including genetic screening and other available biomarker screening methods. </a:t>
            </a:r>
          </a:p>
          <a:p>
            <a:pPr marL="396875" lvl="3" indent="-285750" defTabSz="457200">
              <a:lnSpc>
                <a:spcPct val="120000"/>
              </a:lnSpc>
              <a:spcBef>
                <a:spcPts val="600"/>
              </a:spcBef>
              <a:buFont typeface="Arial" panose="020B0604020202020204" pitchFamily="34" charset="0"/>
              <a:buChar char="•"/>
              <a:defRPr/>
            </a:pPr>
            <a:r>
              <a:rPr lang="en-GB" sz="1600" dirty="0"/>
              <a:t>Biomedical intelligence reports should provide patients &amp; clinicians with actionable insight</a:t>
            </a:r>
          </a:p>
          <a:p>
            <a:pPr marL="396875" lvl="3" indent="-285750" defTabSz="457200">
              <a:lnSpc>
                <a:spcPct val="120000"/>
              </a:lnSpc>
              <a:spcBef>
                <a:spcPts val="600"/>
              </a:spcBef>
              <a:buFont typeface="Arial" panose="020B0604020202020204" pitchFamily="34" charset="0"/>
              <a:buChar char="•"/>
              <a:defRPr/>
            </a:pPr>
            <a:r>
              <a:rPr lang="en-GB" sz="1600" dirty="0"/>
              <a:t>Aim to determine the best treatment options based on comprehensive bioinformatic analysis</a:t>
            </a:r>
          </a:p>
          <a:p>
            <a:pPr marL="396875" lvl="3" indent="-285750" defTabSz="457200">
              <a:lnSpc>
                <a:spcPct val="120000"/>
              </a:lnSpc>
              <a:spcBef>
                <a:spcPts val="600"/>
              </a:spcBef>
              <a:buFont typeface="Arial" panose="020B0604020202020204" pitchFamily="34" charset="0"/>
              <a:buChar char="•"/>
              <a:defRPr/>
            </a:pPr>
            <a:r>
              <a:rPr lang="en-GB" sz="1600" dirty="0"/>
              <a:t>Support and provide better understanding of the healthcare journey and through this increase PE and </a:t>
            </a:r>
            <a:r>
              <a:rPr lang="en-GB" sz="1600" dirty="0" err="1"/>
              <a:t>CoL</a:t>
            </a:r>
            <a:endParaRPr lang="en-GB" sz="1600" dirty="0"/>
          </a:p>
          <a:p>
            <a:pPr marL="111125" marR="0" lvl="3" indent="0" algn="l" defTabSz="457200" rtl="0" eaLnBrk="1" fontAlgn="auto" latinLnBrk="0" hangingPunct="1">
              <a:lnSpc>
                <a:spcPct val="12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CE092F0-9D01-4E31-ABE3-A4ACA7385AD3}"/>
              </a:ext>
            </a:extLst>
          </p:cNvPr>
          <p:cNvSpPr txBox="1"/>
          <p:nvPr/>
        </p:nvSpPr>
        <p:spPr>
          <a:xfrm>
            <a:off x="826105" y="547393"/>
            <a:ext cx="5820501" cy="707886"/>
          </a:xfrm>
          <a:prstGeom prst="rect">
            <a:avLst/>
          </a:prstGeom>
          <a:noFill/>
        </p:spPr>
        <p:txBody>
          <a:bodyPr wrap="square" rtlCol="0">
            <a:spAutoFit/>
          </a:bodyPr>
          <a:lstStyle>
            <a:defPPr>
              <a:defRPr lang="en-US"/>
            </a:defPPr>
            <a:lvl1pPr>
              <a:defRPr>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w="0"/>
                <a:solidFill>
                  <a:srgbClr val="2683C6"/>
                </a:solidFill>
                <a:effectLst>
                  <a:outerShdw blurRad="38100" dist="19050" dir="2700000" algn="tl" rotWithShape="0">
                    <a:prstClr val="black">
                      <a:alpha val="40000"/>
                    </a:prstClr>
                  </a:outerShdw>
                </a:effectLst>
                <a:uLnTx/>
                <a:uFillTx/>
                <a:latin typeface="Calibri" panose="020F0502020204030204"/>
                <a:ea typeface="+mn-ea"/>
                <a:cs typeface="+mn-cs"/>
              </a:rPr>
              <a:t>PERSONALISED MEDICINE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w="0"/>
                <a:solidFill>
                  <a:schemeClr val="tx2">
                    <a:lumMod val="75000"/>
                  </a:schemeClr>
                </a:solidFill>
                <a:effectLst>
                  <a:outerShdw blurRad="38100" dist="25400" dir="5400000" algn="ctr" rotWithShape="0">
                    <a:srgbClr val="6E747A">
                      <a:alpha val="43000"/>
                    </a:srgbClr>
                  </a:outerShdw>
                </a:effectLst>
                <a:uLnTx/>
                <a:uFillTx/>
                <a:latin typeface="Calibri" panose="020F0502020204030204"/>
                <a:ea typeface="+mn-ea"/>
                <a:cs typeface="+mn-cs"/>
              </a:rPr>
              <a:t>Because your health is unique.</a:t>
            </a:r>
          </a:p>
        </p:txBody>
      </p:sp>
      <p:sp>
        <p:nvSpPr>
          <p:cNvPr id="5" name="Slide Number Placeholder 4">
            <a:extLst>
              <a:ext uri="{FF2B5EF4-FFF2-40B4-BE49-F238E27FC236}">
                <a16:creationId xmlns:a16="http://schemas.microsoft.com/office/drawing/2014/main" id="{C5AE1C40-F31C-4F4F-9E9C-466A9ED9C8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4" descr="A close up of a sign&#10;&#10;Description generated with high confidence">
            <a:extLst>
              <a:ext uri="{FF2B5EF4-FFF2-40B4-BE49-F238E27FC236}">
                <a16:creationId xmlns:a16="http://schemas.microsoft.com/office/drawing/2014/main" id="{FA7AD315-8EB2-42BC-9EA3-16924DAAC33B}"/>
              </a:ext>
            </a:extLst>
          </p:cNvPr>
          <p:cNvPicPr>
            <a:picLocks noChangeAspect="1"/>
          </p:cNvPicPr>
          <p:nvPr/>
        </p:nvPicPr>
        <p:blipFill>
          <a:blip r:embed="rId3"/>
          <a:stretch>
            <a:fillRect/>
          </a:stretch>
        </p:blipFill>
        <p:spPr>
          <a:xfrm>
            <a:off x="10476486" y="129243"/>
            <a:ext cx="1543041" cy="500022"/>
          </a:xfrm>
          <a:prstGeom prst="rect">
            <a:avLst/>
          </a:prstGeom>
        </p:spPr>
      </p:pic>
      <p:cxnSp>
        <p:nvCxnSpPr>
          <p:cNvPr id="22" name="Straight Connector 21">
            <a:extLst>
              <a:ext uri="{FF2B5EF4-FFF2-40B4-BE49-F238E27FC236}">
                <a16:creationId xmlns:a16="http://schemas.microsoft.com/office/drawing/2014/main" id="{AA7D91CA-8225-4D9D-8E91-DF66E0888A80}"/>
              </a:ext>
            </a:extLst>
          </p:cNvPr>
          <p:cNvCxnSpPr>
            <a:cxnSpLocks/>
          </p:cNvCxnSpPr>
          <p:nvPr/>
        </p:nvCxnSpPr>
        <p:spPr>
          <a:xfrm flipH="1">
            <a:off x="848582" y="1323722"/>
            <a:ext cx="10694489" cy="0"/>
          </a:xfrm>
          <a:prstGeom prst="line">
            <a:avLst/>
          </a:prstGeom>
          <a:noFill/>
          <a:ln w="25400" cap="flat" cmpd="sng" algn="ctr">
            <a:solidFill>
              <a:srgbClr val="2683C6"/>
            </a:solidFill>
            <a:prstDash val="solid"/>
          </a:ln>
          <a:effectLst>
            <a:outerShdw blurRad="38100" dist="25400" dir="2700000" algn="br" rotWithShape="0">
              <a:srgbClr val="000000">
                <a:alpha val="60000"/>
              </a:srgbClr>
            </a:outerShdw>
          </a:effectLst>
        </p:spPr>
      </p:cxnSp>
      <p:sp>
        <p:nvSpPr>
          <p:cNvPr id="29" name="Slide Number Placeholder 3">
            <a:extLst>
              <a:ext uri="{FF2B5EF4-FFF2-40B4-BE49-F238E27FC236}">
                <a16:creationId xmlns:a16="http://schemas.microsoft.com/office/drawing/2014/main" id="{8D316FB3-103A-4B7F-A17A-D222659669F4}"/>
              </a:ext>
            </a:extLst>
          </p:cNvPr>
          <p:cNvSpPr txBox="1">
            <a:spLocks/>
          </p:cNvSpPr>
          <p:nvPr/>
        </p:nvSpPr>
        <p:spPr>
          <a:xfrm>
            <a:off x="647916" y="6403151"/>
            <a:ext cx="533380" cy="2470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6AA3EA-0569-43EF-BBA3-83FDB109D582}" type="slidenum">
              <a:rPr lang="en-US" sz="1000" smtClean="0"/>
              <a:pPr/>
              <a:t>6</a:t>
            </a:fld>
            <a:endParaRPr lang="en-US" sz="1000" dirty="0"/>
          </a:p>
        </p:txBody>
      </p:sp>
      <p:pic>
        <p:nvPicPr>
          <p:cNvPr id="2" name="Picture 1">
            <a:extLst>
              <a:ext uri="{FF2B5EF4-FFF2-40B4-BE49-F238E27FC236}">
                <a16:creationId xmlns:a16="http://schemas.microsoft.com/office/drawing/2014/main" id="{C9F62262-3C30-4109-8A6F-795715BFF377}"/>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4430" t="7106" r="6133" b="4272"/>
          <a:stretch/>
        </p:blipFill>
        <p:spPr>
          <a:xfrm>
            <a:off x="1302988" y="3163399"/>
            <a:ext cx="9173498" cy="3565358"/>
          </a:xfrm>
          <a:prstGeom prst="rect">
            <a:avLst/>
          </a:prstGeom>
          <a:ln>
            <a:noFill/>
          </a:ln>
          <a:effectLst>
            <a:softEdge rad="112500"/>
          </a:effectLst>
        </p:spPr>
      </p:pic>
    </p:spTree>
    <p:extLst>
      <p:ext uri="{BB962C8B-B14F-4D97-AF65-F5344CB8AC3E}">
        <p14:creationId xmlns:p14="http://schemas.microsoft.com/office/powerpoint/2010/main" val="258903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F1A015EB-18CD-4C50-B798-F5938B284A74}"/>
              </a:ext>
            </a:extLst>
          </p:cNvPr>
          <p:cNvSpPr>
            <a:spLocks noChangeArrowheads="1"/>
          </p:cNvSpPr>
          <p:nvPr/>
        </p:nvSpPr>
        <p:spPr bwMode="auto">
          <a:xfrm>
            <a:off x="6287776" y="3594197"/>
            <a:ext cx="1765300" cy="547688"/>
          </a:xfrm>
          <a:prstGeom prst="rect">
            <a:avLst/>
          </a:prstGeom>
          <a:noFill/>
          <a:ln w="9525">
            <a:noFill/>
            <a:miter lim="800000"/>
            <a:headEnd/>
            <a:tailEnd/>
          </a:ln>
        </p:spPr>
        <p:txBody>
          <a:bodyPr lIns="0" tIns="0" rIns="0" bIns="0"/>
          <a:lstStyle/>
          <a:p>
            <a:pPr>
              <a:spcBef>
                <a:spcPct val="25000"/>
              </a:spcBef>
              <a:buFont typeface="Wingdings" pitchFamily="2" charset="2"/>
              <a:buNone/>
            </a:pPr>
            <a:r>
              <a:rPr lang="en-US" sz="1400" dirty="0"/>
              <a:t>…or monitoring - or possible life-style related possibilities. </a:t>
            </a:r>
            <a:r>
              <a:rPr lang="en-US" sz="1400" i="1" dirty="0"/>
              <a:t> </a:t>
            </a:r>
          </a:p>
          <a:p>
            <a:pPr>
              <a:spcBef>
                <a:spcPct val="25000"/>
              </a:spcBef>
              <a:buFont typeface="Wingdings" pitchFamily="2" charset="2"/>
              <a:buNone/>
            </a:pPr>
            <a:endParaRPr lang="en-US" sz="1400" i="1" dirty="0"/>
          </a:p>
          <a:p>
            <a:pPr>
              <a:spcBef>
                <a:spcPct val="25000"/>
              </a:spcBef>
              <a:buFont typeface="Wingdings" pitchFamily="2" charset="2"/>
              <a:buNone/>
            </a:pPr>
            <a:r>
              <a:rPr lang="en-US" sz="1400" b="1" dirty="0"/>
              <a:t>Coremine Vitae does all of that for the Clinician</a:t>
            </a:r>
            <a:endParaRPr lang="en-US" sz="1400" b="1" dirty="0">
              <a:solidFill>
                <a:srgbClr val="634329"/>
              </a:solidFill>
              <a:cs typeface="Arial" pitchFamily="34" charset="0"/>
            </a:endParaRPr>
          </a:p>
        </p:txBody>
      </p:sp>
      <p:sp>
        <p:nvSpPr>
          <p:cNvPr id="11" name="Rectangle 12">
            <a:extLst>
              <a:ext uri="{FF2B5EF4-FFF2-40B4-BE49-F238E27FC236}">
                <a16:creationId xmlns:a16="http://schemas.microsoft.com/office/drawing/2014/main" id="{BF3E05F8-186B-4770-AE50-0F4E6EAF0910}"/>
              </a:ext>
            </a:extLst>
          </p:cNvPr>
          <p:cNvSpPr>
            <a:spLocks noChangeArrowheads="1"/>
          </p:cNvSpPr>
          <p:nvPr>
            <p:custDataLst>
              <p:tags r:id="rId1"/>
            </p:custDataLst>
          </p:nvPr>
        </p:nvSpPr>
        <p:spPr bwMode="auto">
          <a:xfrm>
            <a:off x="1612488" y="1808980"/>
            <a:ext cx="2104103" cy="274637"/>
          </a:xfrm>
          <a:prstGeom prst="rect">
            <a:avLst/>
          </a:prstGeom>
          <a:solidFill>
            <a:schemeClr val="accent1"/>
          </a:solidFill>
          <a:ln>
            <a:headEnd/>
            <a:tailEnd/>
          </a:ln>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lstStyle/>
          <a:p>
            <a:pPr>
              <a:spcBef>
                <a:spcPct val="50000"/>
              </a:spcBef>
            </a:pPr>
            <a:r>
              <a:rPr lang="en-US" sz="1200" b="1" dirty="0">
                <a:solidFill>
                  <a:schemeClr val="bg1"/>
                </a:solidFill>
              </a:rPr>
              <a:t>PERSONALISED DIAGNOSTIC</a:t>
            </a:r>
          </a:p>
        </p:txBody>
      </p:sp>
      <p:sp>
        <p:nvSpPr>
          <p:cNvPr id="12" name="Rectangle 13">
            <a:extLst>
              <a:ext uri="{FF2B5EF4-FFF2-40B4-BE49-F238E27FC236}">
                <a16:creationId xmlns:a16="http://schemas.microsoft.com/office/drawing/2014/main" id="{ACC31A1A-82A5-4478-8922-FD61936CED74}"/>
              </a:ext>
            </a:extLst>
          </p:cNvPr>
          <p:cNvSpPr>
            <a:spLocks noChangeArrowheads="1"/>
          </p:cNvSpPr>
          <p:nvPr>
            <p:custDataLst>
              <p:tags r:id="rId2"/>
            </p:custDataLst>
          </p:nvPr>
        </p:nvSpPr>
        <p:spPr bwMode="auto">
          <a:xfrm>
            <a:off x="1620631" y="3584365"/>
            <a:ext cx="1622425" cy="728663"/>
          </a:xfrm>
          <a:prstGeom prst="rect">
            <a:avLst/>
          </a:prstGeom>
          <a:noFill/>
          <a:ln w="9525">
            <a:noFill/>
            <a:miter lim="800000"/>
            <a:headEnd/>
            <a:tailEnd/>
          </a:ln>
        </p:spPr>
        <p:txBody>
          <a:bodyPr lIns="0" tIns="0" rIns="0" bIns="0"/>
          <a:lstStyle/>
          <a:p>
            <a:pPr lvl="0">
              <a:lnSpc>
                <a:spcPct val="120000"/>
              </a:lnSpc>
            </a:pPr>
            <a:r>
              <a:rPr lang="en-US" sz="1400" dirty="0"/>
              <a:t>…looking at the patient's fully integrated medical "story“.</a:t>
            </a:r>
          </a:p>
          <a:p>
            <a:pPr lvl="0">
              <a:lnSpc>
                <a:spcPct val="120000"/>
              </a:lnSpc>
            </a:pPr>
            <a:r>
              <a:rPr lang="en-US" sz="1400" b="1" dirty="0"/>
              <a:t>Coremine Vitae integrates all information about a patient into one comprehensive intelligence report</a:t>
            </a:r>
          </a:p>
        </p:txBody>
      </p:sp>
      <p:sp>
        <p:nvSpPr>
          <p:cNvPr id="15" name="Rectangle 16">
            <a:extLst>
              <a:ext uri="{FF2B5EF4-FFF2-40B4-BE49-F238E27FC236}">
                <a16:creationId xmlns:a16="http://schemas.microsoft.com/office/drawing/2014/main" id="{96F65E8F-9B6D-41EE-B0F3-51BB0435648B}"/>
              </a:ext>
            </a:extLst>
          </p:cNvPr>
          <p:cNvSpPr>
            <a:spLocks noChangeArrowheads="1"/>
          </p:cNvSpPr>
          <p:nvPr>
            <p:custDataLst>
              <p:tags r:id="rId3"/>
            </p:custDataLst>
          </p:nvPr>
        </p:nvSpPr>
        <p:spPr bwMode="auto">
          <a:xfrm>
            <a:off x="3965879" y="3594197"/>
            <a:ext cx="1647825" cy="728663"/>
          </a:xfrm>
          <a:prstGeom prst="rect">
            <a:avLst/>
          </a:prstGeom>
          <a:noFill/>
          <a:ln w="9525">
            <a:noFill/>
            <a:miter lim="800000"/>
            <a:headEnd/>
            <a:tailEnd/>
          </a:ln>
        </p:spPr>
        <p:txBody>
          <a:bodyPr lIns="0" tIns="0" rIns="0" bIns="0"/>
          <a:lstStyle/>
          <a:p>
            <a:pPr>
              <a:spcBef>
                <a:spcPct val="25000"/>
              </a:spcBef>
              <a:buFont typeface="Wingdings" pitchFamily="2" charset="2"/>
              <a:buNone/>
            </a:pPr>
            <a:r>
              <a:rPr lang="en-US" sz="1400" dirty="0"/>
              <a:t>…on a condition - it is impossible for any one Clinician to keep up with all of the globally available literature and treatments that exist. </a:t>
            </a:r>
          </a:p>
          <a:p>
            <a:pPr>
              <a:spcBef>
                <a:spcPct val="25000"/>
              </a:spcBef>
              <a:buFont typeface="Wingdings" pitchFamily="2" charset="2"/>
              <a:buNone/>
            </a:pPr>
            <a:r>
              <a:rPr lang="en-US" sz="1400" b="1" dirty="0"/>
              <a:t>Coremine Vitae factors in all globally available information for the Clinician </a:t>
            </a:r>
            <a:endParaRPr lang="en-US" sz="1400" b="1" dirty="0">
              <a:solidFill>
                <a:srgbClr val="634329"/>
              </a:solidFill>
              <a:cs typeface="Arial" pitchFamily="34" charset="0"/>
            </a:endParaRPr>
          </a:p>
        </p:txBody>
      </p:sp>
      <p:sp>
        <p:nvSpPr>
          <p:cNvPr id="19" name="Rectangle 30">
            <a:extLst>
              <a:ext uri="{FF2B5EF4-FFF2-40B4-BE49-F238E27FC236}">
                <a16:creationId xmlns:a16="http://schemas.microsoft.com/office/drawing/2014/main" id="{8D908C8F-0928-4087-94E7-07FB81FCFE1D}"/>
              </a:ext>
            </a:extLst>
          </p:cNvPr>
          <p:cNvSpPr>
            <a:spLocks noChangeArrowheads="1"/>
          </p:cNvSpPr>
          <p:nvPr>
            <p:custDataLst>
              <p:tags r:id="rId4"/>
            </p:custDataLst>
          </p:nvPr>
        </p:nvSpPr>
        <p:spPr bwMode="auto">
          <a:xfrm>
            <a:off x="8676476" y="3604029"/>
            <a:ext cx="1765300" cy="547688"/>
          </a:xfrm>
          <a:prstGeom prst="rect">
            <a:avLst/>
          </a:prstGeom>
          <a:noFill/>
          <a:ln w="9525">
            <a:noFill/>
            <a:miter lim="800000"/>
            <a:headEnd/>
            <a:tailEnd/>
          </a:ln>
        </p:spPr>
        <p:txBody>
          <a:bodyPr lIns="0" tIns="0" rIns="0" bIns="0"/>
          <a:lstStyle/>
          <a:p>
            <a:pPr>
              <a:spcBef>
                <a:spcPct val="25000"/>
              </a:spcBef>
              <a:buFont typeface="Wingdings" pitchFamily="2" charset="2"/>
              <a:buNone/>
            </a:pPr>
            <a:r>
              <a:rPr lang="en-US" sz="1400" i="1" dirty="0"/>
              <a:t>…will</a:t>
            </a:r>
            <a:r>
              <a:rPr lang="en-US" sz="1400" dirty="0"/>
              <a:t> show that this approach is on the long run going to save lives, improve quality of life, and reduce costs to society. </a:t>
            </a:r>
          </a:p>
          <a:p>
            <a:pPr>
              <a:spcBef>
                <a:spcPct val="25000"/>
              </a:spcBef>
              <a:buFont typeface="Wingdings" pitchFamily="2" charset="2"/>
              <a:buNone/>
            </a:pPr>
            <a:r>
              <a:rPr lang="en-US" sz="1400" b="1" dirty="0"/>
              <a:t>Coremine Vitae can demonstrate impact on patients’ health and on society through longitudinal tracking</a:t>
            </a:r>
            <a:endParaRPr lang="en-US" sz="1400" b="1" dirty="0">
              <a:solidFill>
                <a:srgbClr val="634329"/>
              </a:solidFill>
              <a:cs typeface="Arial" pitchFamily="34" charset="0"/>
            </a:endParaRPr>
          </a:p>
        </p:txBody>
      </p:sp>
      <p:sp>
        <p:nvSpPr>
          <p:cNvPr id="26" name="Rectangle 12">
            <a:extLst>
              <a:ext uri="{FF2B5EF4-FFF2-40B4-BE49-F238E27FC236}">
                <a16:creationId xmlns:a16="http://schemas.microsoft.com/office/drawing/2014/main" id="{04409148-A7F3-4BC1-B764-B86E48910820}"/>
              </a:ext>
            </a:extLst>
          </p:cNvPr>
          <p:cNvSpPr>
            <a:spLocks noChangeArrowheads="1"/>
          </p:cNvSpPr>
          <p:nvPr>
            <p:custDataLst>
              <p:tags r:id="rId5"/>
            </p:custDataLst>
          </p:nvPr>
        </p:nvSpPr>
        <p:spPr bwMode="auto">
          <a:xfrm>
            <a:off x="3947648" y="1813896"/>
            <a:ext cx="2104103" cy="274637"/>
          </a:xfrm>
          <a:prstGeom prst="rect">
            <a:avLst/>
          </a:prstGeom>
          <a:solidFill>
            <a:schemeClr val="accent1"/>
          </a:solidFill>
          <a:ln>
            <a:headEnd/>
            <a:tailEnd/>
          </a:ln>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lstStyle/>
          <a:p>
            <a:pPr>
              <a:spcBef>
                <a:spcPct val="50000"/>
              </a:spcBef>
            </a:pPr>
            <a:r>
              <a:rPr lang="en-US" sz="1200" b="1" dirty="0">
                <a:solidFill>
                  <a:schemeClr val="bg1"/>
                </a:solidFill>
              </a:rPr>
              <a:t>LATEST INFORMATION</a:t>
            </a:r>
          </a:p>
        </p:txBody>
      </p:sp>
      <p:sp>
        <p:nvSpPr>
          <p:cNvPr id="27" name="Rectangle 12">
            <a:extLst>
              <a:ext uri="{FF2B5EF4-FFF2-40B4-BE49-F238E27FC236}">
                <a16:creationId xmlns:a16="http://schemas.microsoft.com/office/drawing/2014/main" id="{B45DE6EC-396A-4EEF-AD97-BCB8ADB29E43}"/>
              </a:ext>
            </a:extLst>
          </p:cNvPr>
          <p:cNvSpPr>
            <a:spLocks noChangeArrowheads="1"/>
          </p:cNvSpPr>
          <p:nvPr>
            <p:custDataLst>
              <p:tags r:id="rId6"/>
            </p:custDataLst>
          </p:nvPr>
        </p:nvSpPr>
        <p:spPr bwMode="auto">
          <a:xfrm>
            <a:off x="6263144" y="1808980"/>
            <a:ext cx="2104103" cy="274637"/>
          </a:xfrm>
          <a:prstGeom prst="rect">
            <a:avLst/>
          </a:prstGeom>
          <a:solidFill>
            <a:schemeClr val="accent1"/>
          </a:solidFill>
          <a:ln>
            <a:headEnd/>
            <a:tailEnd/>
          </a:ln>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lstStyle/>
          <a:p>
            <a:pPr>
              <a:spcBef>
                <a:spcPct val="50000"/>
              </a:spcBef>
            </a:pPr>
            <a:r>
              <a:rPr lang="en-US" sz="1200" b="1" dirty="0">
                <a:solidFill>
                  <a:schemeClr val="bg1"/>
                </a:solidFill>
              </a:rPr>
              <a:t>POSSIBLE TREATMENTS</a:t>
            </a:r>
          </a:p>
        </p:txBody>
      </p:sp>
      <p:sp>
        <p:nvSpPr>
          <p:cNvPr id="28" name="Rectangle 12">
            <a:extLst>
              <a:ext uri="{FF2B5EF4-FFF2-40B4-BE49-F238E27FC236}">
                <a16:creationId xmlns:a16="http://schemas.microsoft.com/office/drawing/2014/main" id="{3801AC00-12C6-4EC3-87CA-810361426E1B}"/>
              </a:ext>
            </a:extLst>
          </p:cNvPr>
          <p:cNvSpPr>
            <a:spLocks noChangeArrowheads="1"/>
          </p:cNvSpPr>
          <p:nvPr>
            <p:custDataLst>
              <p:tags r:id="rId7"/>
            </p:custDataLst>
          </p:nvPr>
        </p:nvSpPr>
        <p:spPr bwMode="auto">
          <a:xfrm>
            <a:off x="8637636" y="1813896"/>
            <a:ext cx="2104103" cy="274637"/>
          </a:xfrm>
          <a:prstGeom prst="rect">
            <a:avLst/>
          </a:prstGeom>
          <a:solidFill>
            <a:schemeClr val="accent1"/>
          </a:solidFill>
          <a:ln>
            <a:headEnd/>
            <a:tailEnd/>
          </a:ln>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lstStyle/>
          <a:p>
            <a:pPr>
              <a:spcBef>
                <a:spcPct val="50000"/>
              </a:spcBef>
            </a:pPr>
            <a:r>
              <a:rPr lang="en-US" sz="1200" b="1" dirty="0">
                <a:solidFill>
                  <a:schemeClr val="bg1"/>
                </a:solidFill>
              </a:rPr>
              <a:t>HEALTH ECONOMIC ANALYSIS</a:t>
            </a:r>
          </a:p>
        </p:txBody>
      </p:sp>
      <p:pic>
        <p:nvPicPr>
          <p:cNvPr id="29" name="Picture 4" descr="Relatert bilde">
            <a:extLst>
              <a:ext uri="{FF2B5EF4-FFF2-40B4-BE49-F238E27FC236}">
                <a16:creationId xmlns:a16="http://schemas.microsoft.com/office/drawing/2014/main" id="{5BD8553D-36D6-4BD5-B452-F512C2B294C8}"/>
              </a:ext>
            </a:extLst>
          </p:cNvPr>
          <p:cNvPicPr>
            <a:picLocks noGrp="1" noChangeAspect="1" noChangeArrowheads="1"/>
          </p:cNvPicPr>
          <p:nvPr>
            <p:ph sz="half" idx="1"/>
          </p:nvPr>
        </p:nvPicPr>
        <p:blipFill>
          <a:blip r:embed="rId10">
            <a:duotone>
              <a:srgbClr val="5B9BD5">
                <a:shade val="45000"/>
                <a:satMod val="135000"/>
              </a:srgbClr>
              <a:prstClr val="white"/>
            </a:duotone>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029097" y="2281907"/>
            <a:ext cx="1958745" cy="1109955"/>
          </a:xfrm>
          <a:prstGeom prst="rect">
            <a:avLst/>
          </a:prstGeom>
          <a:ln>
            <a:noFill/>
          </a:ln>
          <a:effectLst/>
          <a:extLst>
            <a:ext uri="{909E8E84-426E-40dd-AFC4-6F175D3DCCD1}">
              <a14:hiddenFill xmlns="" xmlns:a14="http://schemas.microsoft.com/office/drawing/2010/main">
                <a:solidFill>
                  <a:srgbClr val="FFFFFF"/>
                </a:solidFill>
              </a14:hiddenFill>
            </a:ext>
          </a:extLst>
        </p:spPr>
      </p:pic>
      <p:cxnSp>
        <p:nvCxnSpPr>
          <p:cNvPr id="30" name="Straight Connector 29">
            <a:extLst>
              <a:ext uri="{FF2B5EF4-FFF2-40B4-BE49-F238E27FC236}">
                <a16:creationId xmlns:a16="http://schemas.microsoft.com/office/drawing/2014/main" id="{05510B28-C93B-4B3D-97E2-1BA10D1F2FCF}"/>
              </a:ext>
            </a:extLst>
          </p:cNvPr>
          <p:cNvCxnSpPr/>
          <p:nvPr/>
        </p:nvCxnSpPr>
        <p:spPr>
          <a:xfrm>
            <a:off x="687823" y="1010658"/>
            <a:ext cx="10988984" cy="0"/>
          </a:xfrm>
          <a:prstGeom prst="line">
            <a:avLst/>
          </a:prstGeom>
        </p:spPr>
        <p:style>
          <a:lnRef idx="1">
            <a:schemeClr val="dk1"/>
          </a:lnRef>
          <a:fillRef idx="0">
            <a:schemeClr val="dk1"/>
          </a:fillRef>
          <a:effectRef idx="0">
            <a:schemeClr val="dk1"/>
          </a:effectRef>
          <a:fontRef idx="minor">
            <a:schemeClr val="tx1"/>
          </a:fontRef>
        </p:style>
      </p:cxnSp>
      <p:sp>
        <p:nvSpPr>
          <p:cNvPr id="31" name="Title 1">
            <a:extLst>
              <a:ext uri="{FF2B5EF4-FFF2-40B4-BE49-F238E27FC236}">
                <a16:creationId xmlns:a16="http://schemas.microsoft.com/office/drawing/2014/main" id="{2BC8AE95-E5DD-4ADC-8CDA-151DCDECFE79}"/>
              </a:ext>
            </a:extLst>
          </p:cNvPr>
          <p:cNvSpPr txBox="1">
            <a:spLocks/>
          </p:cNvSpPr>
          <p:nvPr/>
        </p:nvSpPr>
        <p:spPr>
          <a:xfrm>
            <a:off x="546322" y="411230"/>
            <a:ext cx="10058400" cy="952653"/>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b="1" dirty="0">
                <a:solidFill>
                  <a:schemeClr val="accent1"/>
                </a:solidFill>
                <a:cs typeface="Calibri Light"/>
              </a:rPr>
              <a:t>Coremine Vitae Empowers Clinicians with…</a:t>
            </a:r>
            <a:endParaRPr lang="en-US" sz="3200" b="1" dirty="0">
              <a:solidFill>
                <a:schemeClr val="accent1"/>
              </a:solidFill>
            </a:endParaRPr>
          </a:p>
        </p:txBody>
      </p:sp>
      <p:pic>
        <p:nvPicPr>
          <p:cNvPr id="32" name="Picture 4" descr="A close up of a sign&#10;&#10;Description generated with high confidence">
            <a:extLst>
              <a:ext uri="{FF2B5EF4-FFF2-40B4-BE49-F238E27FC236}">
                <a16:creationId xmlns:a16="http://schemas.microsoft.com/office/drawing/2014/main" id="{4786F793-BA3C-44DC-B9C7-6AC2389FD4B1}"/>
              </a:ext>
            </a:extLst>
          </p:cNvPr>
          <p:cNvPicPr>
            <a:picLocks noChangeAspect="1"/>
          </p:cNvPicPr>
          <p:nvPr/>
        </p:nvPicPr>
        <p:blipFill>
          <a:blip r:embed="rId12"/>
          <a:stretch>
            <a:fillRect/>
          </a:stretch>
        </p:blipFill>
        <p:spPr>
          <a:xfrm>
            <a:off x="10476486" y="129243"/>
            <a:ext cx="1543041" cy="500022"/>
          </a:xfrm>
          <a:prstGeom prst="rect">
            <a:avLst/>
          </a:prstGeom>
        </p:spPr>
      </p:pic>
      <p:pic>
        <p:nvPicPr>
          <p:cNvPr id="33" name="Graphic 9" descr="Man">
            <a:extLst>
              <a:ext uri="{FF2B5EF4-FFF2-40B4-BE49-F238E27FC236}">
                <a16:creationId xmlns:a16="http://schemas.microsoft.com/office/drawing/2014/main" id="{50835EA9-5067-41DB-A1D8-6CDC7844496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883132" y="2331271"/>
            <a:ext cx="914400" cy="914400"/>
          </a:xfrm>
          <a:prstGeom prst="rect">
            <a:avLst/>
          </a:prstGeom>
        </p:spPr>
      </p:pic>
      <p:sp>
        <p:nvSpPr>
          <p:cNvPr id="34" name="Oval 33">
            <a:extLst>
              <a:ext uri="{FF2B5EF4-FFF2-40B4-BE49-F238E27FC236}">
                <a16:creationId xmlns:a16="http://schemas.microsoft.com/office/drawing/2014/main" id="{C29E8DD2-06E1-4D22-BCA1-BC0703B0D26F}"/>
              </a:ext>
            </a:extLst>
          </p:cNvPr>
          <p:cNvSpPr/>
          <p:nvPr/>
        </p:nvSpPr>
        <p:spPr>
          <a:xfrm>
            <a:off x="2287223" y="2700726"/>
            <a:ext cx="175491" cy="16394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a:extLst>
              <a:ext uri="{FF2B5EF4-FFF2-40B4-BE49-F238E27FC236}">
                <a16:creationId xmlns:a16="http://schemas.microsoft.com/office/drawing/2014/main" id="{7699FD94-D7CA-4803-B79A-F50ECA0B3194}"/>
              </a:ext>
            </a:extLst>
          </p:cNvPr>
          <p:cNvPicPr>
            <a:picLocks noChangeAspect="1"/>
          </p:cNvPicPr>
          <p:nvPr/>
        </p:nvPicPr>
        <p:blipFill rotWithShape="1">
          <a:blip r:embed="rId15">
            <a:duotone>
              <a:schemeClr val="accent1">
                <a:shade val="45000"/>
                <a:satMod val="135000"/>
              </a:schemeClr>
              <a:prstClr val="white"/>
            </a:duotone>
            <a:extLst>
              <a:ext uri="{28A0092B-C50C-407E-A947-70E740481C1C}">
                <a14:useLocalDpi xmlns:a14="http://schemas.microsoft.com/office/drawing/2010/main" val="0"/>
              </a:ext>
            </a:extLst>
          </a:blip>
          <a:srcRect l="78118" t="4430" r="1386" b="25435"/>
          <a:stretch/>
        </p:blipFill>
        <p:spPr>
          <a:xfrm>
            <a:off x="7000567" y="2224963"/>
            <a:ext cx="999535" cy="1068844"/>
          </a:xfrm>
          <a:prstGeom prst="rect">
            <a:avLst/>
          </a:prstGeom>
        </p:spPr>
      </p:pic>
      <p:pic>
        <p:nvPicPr>
          <p:cNvPr id="37" name="Picture 36">
            <a:extLst>
              <a:ext uri="{FF2B5EF4-FFF2-40B4-BE49-F238E27FC236}">
                <a16:creationId xmlns:a16="http://schemas.microsoft.com/office/drawing/2014/main" id="{0339081D-EA1A-4B58-B31E-2CB9BA505506}"/>
              </a:ext>
            </a:extLst>
          </p:cNvPr>
          <p:cNvPicPr>
            <a:picLocks noChangeAspect="1"/>
          </p:cNvPicPr>
          <p:nvPr/>
        </p:nvPicPr>
        <p:blipFill rotWithShape="1">
          <a:blip r:embed="rId15">
            <a:duotone>
              <a:schemeClr val="accent1">
                <a:shade val="45000"/>
                <a:satMod val="135000"/>
              </a:schemeClr>
              <a:prstClr val="white"/>
            </a:duotone>
            <a:extLst>
              <a:ext uri="{28A0092B-C50C-407E-A947-70E740481C1C}">
                <a14:useLocalDpi xmlns:a14="http://schemas.microsoft.com/office/drawing/2010/main" val="0"/>
              </a:ext>
            </a:extLst>
          </a:blip>
          <a:srcRect l="-1584" t="4430" r="83878" b="22532"/>
          <a:stretch/>
        </p:blipFill>
        <p:spPr>
          <a:xfrm>
            <a:off x="6107564" y="2003737"/>
            <a:ext cx="863507" cy="1113089"/>
          </a:xfrm>
          <a:prstGeom prst="rect">
            <a:avLst/>
          </a:prstGeom>
        </p:spPr>
      </p:pic>
      <p:pic>
        <p:nvPicPr>
          <p:cNvPr id="38" name="Picture 37">
            <a:extLst>
              <a:ext uri="{FF2B5EF4-FFF2-40B4-BE49-F238E27FC236}">
                <a16:creationId xmlns:a16="http://schemas.microsoft.com/office/drawing/2014/main" id="{16529E61-7520-4A1E-ABEA-EC37F8567E52}"/>
              </a:ext>
            </a:extLst>
          </p:cNvPr>
          <p:cNvPicPr>
            <a:picLocks noChangeAspect="1"/>
          </p:cNvPicPr>
          <p:nvPr/>
        </p:nvPicPr>
        <p:blipFill rotWithShape="1">
          <a:blip r:embed="rId16">
            <a:duotone>
              <a:schemeClr val="accent1">
                <a:shade val="45000"/>
                <a:satMod val="135000"/>
              </a:schemeClr>
              <a:prstClr val="white"/>
            </a:duotone>
          </a:blip>
          <a:srcRect l="10281" t="-1" r="6461" b="5314"/>
          <a:stretch/>
        </p:blipFill>
        <p:spPr>
          <a:xfrm flipH="1">
            <a:off x="8701549" y="2243093"/>
            <a:ext cx="1966451" cy="1129371"/>
          </a:xfrm>
          <a:prstGeom prst="rect">
            <a:avLst/>
          </a:prstGeom>
        </p:spPr>
      </p:pic>
      <p:sp>
        <p:nvSpPr>
          <p:cNvPr id="40" name="Slide Number Placeholder 3">
            <a:extLst>
              <a:ext uri="{FF2B5EF4-FFF2-40B4-BE49-F238E27FC236}">
                <a16:creationId xmlns:a16="http://schemas.microsoft.com/office/drawing/2014/main" id="{3CFACCFF-79E8-4322-829B-644D6BF6B236}"/>
              </a:ext>
            </a:extLst>
          </p:cNvPr>
          <p:cNvSpPr txBox="1">
            <a:spLocks/>
          </p:cNvSpPr>
          <p:nvPr/>
        </p:nvSpPr>
        <p:spPr>
          <a:xfrm>
            <a:off x="647916" y="6403151"/>
            <a:ext cx="533380" cy="2470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6AA3EA-0569-43EF-BBA3-83FDB109D582}" type="slidenum">
              <a:rPr lang="en-US" sz="1000" smtClean="0"/>
              <a:pPr/>
              <a:t>7</a:t>
            </a:fld>
            <a:endParaRPr lang="en-US" sz="1000" dirty="0"/>
          </a:p>
        </p:txBody>
      </p:sp>
    </p:spTree>
    <p:extLst>
      <p:ext uri="{BB962C8B-B14F-4D97-AF65-F5344CB8AC3E}">
        <p14:creationId xmlns:p14="http://schemas.microsoft.com/office/powerpoint/2010/main" val="2446682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675EC3-CB75-094D-B565-A7F4E306C620}"/>
              </a:ext>
            </a:extLst>
          </p:cNvPr>
          <p:cNvSpPr>
            <a:spLocks noGrp="1"/>
          </p:cNvSpPr>
          <p:nvPr>
            <p:ph type="title"/>
          </p:nvPr>
        </p:nvSpPr>
        <p:spPr/>
        <p:txBody>
          <a:bodyPr>
            <a:normAutofit/>
          </a:bodyPr>
          <a:lstStyle/>
          <a:p>
            <a:r>
              <a:rPr lang="nb-NO" sz="2800" b="1" dirty="0"/>
              <a:t>Noen råd for å sikre pasienter i offentlig helsevesen tilgang til persontilpasset medisin</a:t>
            </a:r>
          </a:p>
        </p:txBody>
      </p:sp>
      <p:sp>
        <p:nvSpPr>
          <p:cNvPr id="3" name="Plassholder for innhold 2">
            <a:extLst>
              <a:ext uri="{FF2B5EF4-FFF2-40B4-BE49-F238E27FC236}">
                <a16:creationId xmlns:a16="http://schemas.microsoft.com/office/drawing/2014/main" id="{5853EF28-A71C-3243-BDB1-D486E9B6F530}"/>
              </a:ext>
            </a:extLst>
          </p:cNvPr>
          <p:cNvSpPr>
            <a:spLocks noGrp="1"/>
          </p:cNvSpPr>
          <p:nvPr>
            <p:ph sz="half" idx="1"/>
          </p:nvPr>
        </p:nvSpPr>
        <p:spPr/>
        <p:txBody>
          <a:bodyPr>
            <a:normAutofit fontScale="92500" lnSpcReduction="10000"/>
          </a:bodyPr>
          <a:lstStyle/>
          <a:p>
            <a:pPr marL="0" indent="0">
              <a:buNone/>
            </a:pPr>
            <a:r>
              <a:rPr lang="nb-NO" sz="2000" dirty="0"/>
              <a:t>Få mer gentesting inn i offentlig kreftdiagnostikk – ekspertpanelet har anbefalt dette tydelig. </a:t>
            </a:r>
          </a:p>
          <a:p>
            <a:pPr marL="0" indent="0">
              <a:buNone/>
            </a:pPr>
            <a:r>
              <a:rPr lang="nb-NO" sz="2000" dirty="0"/>
              <a:t>I dag går ressurssterke pasienter privat.  </a:t>
            </a:r>
          </a:p>
          <a:p>
            <a:pPr>
              <a:buFontTx/>
              <a:buChar char="-"/>
            </a:pPr>
            <a:endParaRPr lang="nb-NO" sz="2000" dirty="0"/>
          </a:p>
          <a:p>
            <a:pPr marL="0" indent="0">
              <a:buNone/>
            </a:pPr>
            <a:r>
              <a:rPr lang="nb-NO" sz="2000" dirty="0"/>
              <a:t>Få på plass infrastruktur for tolkning av gentest-resultatene</a:t>
            </a:r>
          </a:p>
          <a:p>
            <a:pPr marL="0" indent="0">
              <a:buNone/>
            </a:pPr>
            <a:endParaRPr lang="nb-NO" sz="2000" dirty="0"/>
          </a:p>
          <a:p>
            <a:pPr marL="0" indent="0">
              <a:buNone/>
            </a:pPr>
            <a:r>
              <a:rPr lang="nb-NO" sz="2000" dirty="0"/>
              <a:t>Takstsystem for diagnostikk som sikrer  laboratoriene inntekter for gentesting</a:t>
            </a:r>
          </a:p>
          <a:p>
            <a:pPr marL="0" indent="0">
              <a:buNone/>
            </a:pPr>
            <a:endParaRPr lang="nb-NO" sz="2000" dirty="0"/>
          </a:p>
          <a:p>
            <a:pPr marL="0" indent="0">
              <a:buNone/>
            </a:pPr>
            <a:r>
              <a:rPr lang="nb-NO" sz="2000" dirty="0"/>
              <a:t>Se til Danmark og UK. I Danmark er målet at alle dansker med kreft skal få sekvensert sin tumor </a:t>
            </a:r>
          </a:p>
          <a:p>
            <a:pPr marL="514350" indent="-514350">
              <a:buFont typeface="+mj-lt"/>
              <a:buAutoNum type="arabicPeriod"/>
            </a:pPr>
            <a:endParaRPr lang="nb-NO" sz="2000" dirty="0"/>
          </a:p>
        </p:txBody>
      </p:sp>
      <p:sp>
        <p:nvSpPr>
          <p:cNvPr id="4" name="Plassholder for innhold 3">
            <a:extLst>
              <a:ext uri="{FF2B5EF4-FFF2-40B4-BE49-F238E27FC236}">
                <a16:creationId xmlns:a16="http://schemas.microsoft.com/office/drawing/2014/main" id="{181E39F1-1268-D643-80C1-838A3FCD030A}"/>
              </a:ext>
            </a:extLst>
          </p:cNvPr>
          <p:cNvSpPr>
            <a:spLocks noGrp="1"/>
          </p:cNvSpPr>
          <p:nvPr>
            <p:ph sz="half" idx="2"/>
          </p:nvPr>
        </p:nvSpPr>
        <p:spPr/>
        <p:txBody>
          <a:bodyPr>
            <a:normAutofit fontScale="92500" lnSpcReduction="10000"/>
          </a:bodyPr>
          <a:lstStyle/>
          <a:p>
            <a:pPr marL="0" indent="0">
              <a:buNone/>
            </a:pPr>
            <a:r>
              <a:rPr lang="nb-NO" sz="2000" dirty="0"/>
              <a:t>Nye metoder/beslutningsforum er i dag innrettet på gruppenivå, og fanger ikke opp persontilpasset medisin</a:t>
            </a:r>
          </a:p>
          <a:p>
            <a:pPr marL="0" indent="0">
              <a:buNone/>
            </a:pPr>
            <a:endParaRPr lang="nb-NO" sz="2000" dirty="0"/>
          </a:p>
          <a:p>
            <a:pPr marL="0" indent="0">
              <a:buNone/>
            </a:pPr>
            <a:r>
              <a:rPr lang="nb-NO" sz="2000" dirty="0"/>
              <a:t>Gi takst til offentlige sykehus for å bruke </a:t>
            </a:r>
            <a:r>
              <a:rPr lang="nb-NO" sz="2000" dirty="0" err="1"/>
              <a:t>bioinformatikk</a:t>
            </a:r>
            <a:r>
              <a:rPr lang="nb-NO" sz="2000" dirty="0"/>
              <a:t> verktøy som sikrer  persontilpassede behandlingsvalg (</a:t>
            </a:r>
            <a:r>
              <a:rPr lang="nb-NO" sz="2000" dirty="0" err="1"/>
              <a:t>Coremine</a:t>
            </a:r>
            <a:r>
              <a:rPr lang="nb-NO" sz="2000" dirty="0"/>
              <a:t> Vitae er et eksempel.)</a:t>
            </a:r>
          </a:p>
          <a:p>
            <a:pPr>
              <a:buFontTx/>
              <a:buChar char="-"/>
            </a:pPr>
            <a:endParaRPr lang="nb-NO" sz="2000" dirty="0"/>
          </a:p>
          <a:p>
            <a:pPr marL="0" indent="0">
              <a:buNone/>
            </a:pPr>
            <a:r>
              <a:rPr lang="nb-NO" sz="2000" dirty="0"/>
              <a:t>Ny kreftbehandling fungerer avhengig av om pasientene har fått påvist en </a:t>
            </a:r>
            <a:r>
              <a:rPr lang="nb-NO" sz="2000" dirty="0" err="1"/>
              <a:t>biomarkør</a:t>
            </a:r>
            <a:r>
              <a:rPr lang="nb-NO" sz="2000" dirty="0"/>
              <a:t>, ikke på bakgrunn av hvilken kreftform de har. Det kommer også nye behandlinger for fungerer på bestemte genfeil. Derfor sterkt behov for at alle nordmenn med kreft skal få sekvensert sin tumor. </a:t>
            </a:r>
          </a:p>
          <a:p>
            <a:endParaRPr lang="nb-NO" dirty="0"/>
          </a:p>
        </p:txBody>
      </p:sp>
      <p:pic>
        <p:nvPicPr>
          <p:cNvPr id="5" name="Picture 2" descr="https://www.fastmailusercontent.com/jmap/download/ub65041ad/Gdc413afb6d95e5383aaae1d94383aac159824a56/image001.png?u=b65041ad&amp;access_token=eyJhbGciOiJIUzI1NiIsInR5cCI6IkpXVCJ9.eyJpc3MiOiJmNTQ1YmFmYTI1MGUzYzUwYjlmNTI1NTBkMzI5Y2I4OTJhNzVjNDc5Iiwic3ViIjoiSHgxcl9UVzFGZTQ2cGFMNlZRTDIzNy1XT2NGeEhNbU5MNTFHNEJNeVZXOCIsImlhdCI6MTU1OTgzMzIwMH0.LN51ADkPuKGSn3CsKUVL5jj58r6cQcoc13ynPDWi6BI&amp;accept=image%2Fpng">
            <a:extLst>
              <a:ext uri="{FF2B5EF4-FFF2-40B4-BE49-F238E27FC236}">
                <a16:creationId xmlns:a16="http://schemas.microsoft.com/office/drawing/2014/main" id="{61B51E88-AA9C-974F-98C6-A328F5AD53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4307" y="6400800"/>
            <a:ext cx="835619" cy="3392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62956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B3CCD-3712-41DB-A592-4122A718F78B}"/>
              </a:ext>
            </a:extLst>
          </p:cNvPr>
          <p:cNvSpPr>
            <a:spLocks noGrp="1"/>
          </p:cNvSpPr>
          <p:nvPr>
            <p:ph type="title"/>
          </p:nvPr>
        </p:nvSpPr>
        <p:spPr/>
        <p:txBody>
          <a:bodyPr>
            <a:normAutofit/>
          </a:bodyPr>
          <a:lstStyle/>
          <a:p>
            <a:r>
              <a:rPr lang="en-US" sz="2800" b="1" dirty="0"/>
              <a:t>How can </a:t>
            </a:r>
            <a:r>
              <a:rPr lang="en-US" sz="2800" b="1" dirty="0" err="1"/>
              <a:t>Coremine</a:t>
            </a:r>
            <a:r>
              <a:rPr lang="en-US" sz="2800" b="1" dirty="0"/>
              <a:t> Vitae help your patients in a public hospital setting?</a:t>
            </a:r>
          </a:p>
        </p:txBody>
      </p:sp>
      <p:sp>
        <p:nvSpPr>
          <p:cNvPr id="7" name="Content Placeholder 6">
            <a:extLst>
              <a:ext uri="{FF2B5EF4-FFF2-40B4-BE49-F238E27FC236}">
                <a16:creationId xmlns:a16="http://schemas.microsoft.com/office/drawing/2014/main" id="{B8A99178-4FCA-47AF-B414-D7BE360159AB}"/>
              </a:ext>
            </a:extLst>
          </p:cNvPr>
          <p:cNvSpPr>
            <a:spLocks noGrp="1"/>
          </p:cNvSpPr>
          <p:nvPr>
            <p:ph sz="half" idx="2"/>
          </p:nvPr>
        </p:nvSpPr>
        <p:spPr>
          <a:xfrm>
            <a:off x="5314949" y="1825625"/>
            <a:ext cx="6038851" cy="4351338"/>
          </a:xfrm>
          <a:noFill/>
        </p:spPr>
        <p:txBody>
          <a:bodyPr>
            <a:normAutofit lnSpcReduction="10000"/>
          </a:bodyPr>
          <a:lstStyle/>
          <a:p>
            <a:pPr lvl="0"/>
            <a:r>
              <a:rPr lang="en-US" dirty="0"/>
              <a:t>Help the patient through:</a:t>
            </a:r>
          </a:p>
          <a:p>
            <a:pPr lvl="1"/>
            <a:r>
              <a:rPr lang="en-US" dirty="0"/>
              <a:t>Access to latest globally available information</a:t>
            </a:r>
          </a:p>
          <a:p>
            <a:pPr lvl="1"/>
            <a:r>
              <a:rPr lang="en-US" dirty="0"/>
              <a:t>More precise diagnostics for the individual patient</a:t>
            </a:r>
          </a:p>
          <a:p>
            <a:pPr lvl="1"/>
            <a:r>
              <a:rPr lang="en-US" dirty="0"/>
              <a:t>Latest, up-to date and complete knowledge on diagnostics and treatments for a particular patient and any indication</a:t>
            </a:r>
          </a:p>
          <a:p>
            <a:pPr marL="457200" lvl="1" indent="0">
              <a:buNone/>
            </a:pPr>
            <a:endParaRPr lang="en-US" dirty="0"/>
          </a:p>
          <a:p>
            <a:pPr marL="457200" lvl="1" indent="0">
              <a:buNone/>
            </a:pPr>
            <a:r>
              <a:rPr lang="en-US" b="1" dirty="0"/>
              <a:t>Contact </a:t>
            </a:r>
            <a:r>
              <a:rPr lang="en-US" b="1" dirty="0" err="1"/>
              <a:t>PubGene</a:t>
            </a:r>
            <a:r>
              <a:rPr lang="en-US" b="1" dirty="0"/>
              <a:t> for pilot project:</a:t>
            </a:r>
          </a:p>
          <a:p>
            <a:pPr marL="457200" lvl="1" indent="0">
              <a:buNone/>
            </a:pPr>
            <a:r>
              <a:rPr lang="en-US" b="1" dirty="0" err="1"/>
              <a:t>bjarte@pubgene.com</a:t>
            </a:r>
            <a:endParaRPr lang="en-US" b="1" dirty="0"/>
          </a:p>
          <a:p>
            <a:pPr marL="457200" lvl="1" indent="0">
              <a:buNone/>
            </a:pPr>
            <a:r>
              <a:rPr lang="en-US" b="1" dirty="0"/>
              <a:t>Cell: +47 97109585</a:t>
            </a:r>
          </a:p>
          <a:p>
            <a:pPr marL="0" indent="0">
              <a:buNone/>
            </a:pPr>
            <a:endParaRPr lang="nb-NO" dirty="0"/>
          </a:p>
        </p:txBody>
      </p:sp>
      <p:sp>
        <p:nvSpPr>
          <p:cNvPr id="4" name="Date Placeholder 3">
            <a:extLst>
              <a:ext uri="{FF2B5EF4-FFF2-40B4-BE49-F238E27FC236}">
                <a16:creationId xmlns:a16="http://schemas.microsoft.com/office/drawing/2014/main" id="{27498D0A-8DD6-47F1-84F3-E8A02561E3A3}"/>
              </a:ext>
            </a:extLst>
          </p:cNvPr>
          <p:cNvSpPr>
            <a:spLocks noGrp="1"/>
          </p:cNvSpPr>
          <p:nvPr>
            <p:ph type="dt" sz="half" idx="10"/>
          </p:nvPr>
        </p:nvSpPr>
        <p:spPr/>
        <p:txBody>
          <a:bodyPr/>
          <a:lstStyle/>
          <a:p>
            <a:fld id="{1CE472A0-D3C1-4528-8164-364B698B2822}" type="datetime1">
              <a:rPr lang="en-US" smtClean="0"/>
              <a:t>11/24/19</a:t>
            </a:fld>
            <a:endParaRPr lang="en-US"/>
          </a:p>
        </p:txBody>
      </p:sp>
      <p:sp>
        <p:nvSpPr>
          <p:cNvPr id="5" name="Footer Placeholder 4">
            <a:extLst>
              <a:ext uri="{FF2B5EF4-FFF2-40B4-BE49-F238E27FC236}">
                <a16:creationId xmlns:a16="http://schemas.microsoft.com/office/drawing/2014/main" id="{47B9E1A7-84F2-42C3-AA22-EE931CE593BD}"/>
              </a:ext>
            </a:extLst>
          </p:cNvPr>
          <p:cNvSpPr>
            <a:spLocks noGrp="1"/>
          </p:cNvSpPr>
          <p:nvPr>
            <p:ph type="ftr" sz="quarter" idx="11"/>
          </p:nvPr>
        </p:nvSpPr>
        <p:spPr/>
        <p:txBody>
          <a:bodyPr/>
          <a:lstStyle/>
          <a:p>
            <a:endParaRPr lang="en-US"/>
          </a:p>
        </p:txBody>
      </p:sp>
      <p:pic>
        <p:nvPicPr>
          <p:cNvPr id="5122" name="Picture 2" descr="Bilderesultat for expert panel">
            <a:extLst>
              <a:ext uri="{FF2B5EF4-FFF2-40B4-BE49-F238E27FC236}">
                <a16:creationId xmlns:a16="http://schemas.microsoft.com/office/drawing/2014/main" id="{A4145621-BF7D-4AFB-9C3F-D1BB1308FE7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4476749" cy="44767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www.fastmailusercontent.com/jmap/download/ub65041ad/Gdc413afb6d95e5383aaae1d94383aac159824a56/image001.png?u=b65041ad&amp;access_token=eyJhbGciOiJIUzI1NiIsInR5cCI6IkpXVCJ9.eyJpc3MiOiJmNTQ1YmFmYTI1MGUzYzUwYjlmNTI1NTBkMzI5Y2I4OTJhNzVjNDc5Iiwic3ViIjoiSHgxcl9UVzFGZTQ2cGFMNlZRTDIzNy1XT2NGeEhNbU5MNTFHNEJNeVZXOCIsImlhdCI6MTU1OTgzMzIwMH0.LN51ADkPuKGSn3CsKUVL5jj58r6cQcoc13ynPDWi6BI&amp;accept=image%2Fpng">
            <a:extLst>
              <a:ext uri="{FF2B5EF4-FFF2-40B4-BE49-F238E27FC236}">
                <a16:creationId xmlns:a16="http://schemas.microsoft.com/office/drawing/2014/main" id="{725A14D8-F4E3-7C48-9E19-E58D766D8D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94307" y="6400800"/>
            <a:ext cx="835619" cy="3392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62995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CIpJJRqtr0CzjLqLaksT1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TQo4lhgZ1UyDYwkp4GWTt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7D00Rnx8aUG6j5HEiffGR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Uol8WGd1PEWcNmgaEAdwU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CIpJJRqtr0CzjLqLaksT1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CIpJJRqtr0CzjLqLaksT1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CIpJJRqtr0CzjLqLaksT1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1075</TotalTime>
  <Words>1289</Words>
  <Application>Microsoft Macintosh PowerPoint</Application>
  <PresentationFormat>Widescreen</PresentationFormat>
  <Paragraphs>127</Paragraphs>
  <Slides>10</Slides>
  <Notes>7</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10</vt:i4>
      </vt:variant>
    </vt:vector>
  </HeadingPairs>
  <TitlesOfParts>
    <vt:vector size="16" baseType="lpstr">
      <vt:lpstr>Arial</vt:lpstr>
      <vt:lpstr>Calibri</vt:lpstr>
      <vt:lpstr>Calibri Light</vt:lpstr>
      <vt:lpstr>Gotham</vt:lpstr>
      <vt:lpstr>Wingdings</vt:lpstr>
      <vt:lpstr>Office Theme</vt:lpstr>
      <vt:lpstr>Potensial for innovasjon – persontilpasset medisin </vt:lpstr>
      <vt:lpstr>Kort om Bjarte Reve – nåværende engasjement</vt:lpstr>
      <vt:lpstr>PowerPoint-presentasjon</vt:lpstr>
      <vt:lpstr>PowerPoint-presentasjon</vt:lpstr>
      <vt:lpstr>PowerPoint-presentasjon</vt:lpstr>
      <vt:lpstr>PowerPoint-presentasjon</vt:lpstr>
      <vt:lpstr>PowerPoint-presentasjon</vt:lpstr>
      <vt:lpstr>Noen råd for å sikre pasienter i offentlig helsevesen tilgang til persontilpasset medisin</vt:lpstr>
      <vt:lpstr>How can Coremine Vitae help your patients in a public hospital setting?</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Personalised medicine, because your health is unique.</dc:title>
  <dc:creator>Shantrez Miller Gillebo</dc:creator>
  <cp:lastModifiedBy>Bjarte Reve</cp:lastModifiedBy>
  <cp:revision>77</cp:revision>
  <cp:lastPrinted>2019-11-13T08:56:51Z</cp:lastPrinted>
  <dcterms:created xsi:type="dcterms:W3CDTF">2019-07-02T21:30:31Z</dcterms:created>
  <dcterms:modified xsi:type="dcterms:W3CDTF">2019-11-24T20:28:09Z</dcterms:modified>
</cp:coreProperties>
</file>