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1" r:id="rId5"/>
    <p:sldId id="291" r:id="rId6"/>
    <p:sldId id="275" r:id="rId7"/>
    <p:sldId id="286" r:id="rId8"/>
    <p:sldId id="290" r:id="rId9"/>
    <p:sldId id="277" r:id="rId10"/>
    <p:sldId id="292" r:id="rId11"/>
    <p:sldId id="278" r:id="rId12"/>
    <p:sldId id="296" r:id="rId13"/>
    <p:sldId id="281" r:id="rId14"/>
    <p:sldId id="289" r:id="rId15"/>
    <p:sldId id="293" r:id="rId16"/>
    <p:sldId id="294" r:id="rId17"/>
    <p:sldId id="295" r:id="rId18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83"/>
    <a:srgbClr val="F3F4FA"/>
    <a:srgbClr val="000000"/>
    <a:srgbClr val="E7E9F5"/>
    <a:srgbClr val="0A3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700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12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pPr/>
              <a:t>28.11.2019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28.11.2019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side_1_0905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0173" cy="6515390"/>
          </a:xfrm>
          <a:prstGeom prst="rect">
            <a:avLst/>
          </a:prstGeom>
        </p:spPr>
      </p:pic>
      <p:pic>
        <p:nvPicPr>
          <p:cNvPr id="2" name="Bilde 1" descr="Forside_1_0905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26" y="0"/>
            <a:ext cx="9440173" cy="6515390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925471" y="1563560"/>
            <a:ext cx="10233596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/>
              <a:t>KLIKK FOR Å LEGGE TIL EN </a:t>
            </a:r>
            <a:r>
              <a:rPr lang="nb-NO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3515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3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5117" cy="6053834"/>
          </a:xfrm>
          <a:prstGeom prst="rect">
            <a:avLst/>
          </a:prstGeom>
        </p:spPr>
      </p:pic>
      <p:pic>
        <p:nvPicPr>
          <p:cNvPr id="8" name="Bilde 7" descr="For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83" y="0"/>
            <a:ext cx="9095117" cy="6053834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925471" y="1549366"/>
            <a:ext cx="10233596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500" b="1" i="0" kern="1200" cap="all" spc="30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/>
              <a:t>KLIKK FOR Å LEGGE TIL EN </a:t>
            </a:r>
            <a:r>
              <a:rPr lang="nb-NO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053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8479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 cap="none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her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790701"/>
            <a:ext cx="10233597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grpSp>
        <p:nvGrpSpPr>
          <p:cNvPr id="8" name="Gruppe 7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/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/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52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790701"/>
            <a:ext cx="10233597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/>
                <a:t> </a:t>
              </a:r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/>
                <a:t> </a:t>
              </a:r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46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ald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790701"/>
            <a:ext cx="5763197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7025217" y="1903592"/>
            <a:ext cx="4133851" cy="3368675"/>
          </a:xfrm>
          <a:prstGeom prst="rect">
            <a:avLst/>
          </a:prstGeom>
        </p:spPr>
        <p:txBody>
          <a:bodyPr vert="horz"/>
          <a:lstStyle>
            <a:lvl1pPr>
              <a:defRPr sz="2200" cap="none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r>
              <a:rPr lang="nb-NO" dirty="0"/>
              <a:t>Klikk ikonet for å legge til et bilde</a:t>
            </a: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15" name="Ellipse 14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/>
                <a:t> </a:t>
              </a:r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/>
                <a:t> </a:t>
              </a:r>
            </a:p>
          </p:txBody>
        </p:sp>
        <p:sp>
          <p:nvSpPr>
            <p:cNvPr id="18" name="Ellipse 17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98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>
            <a:lvl1pPr>
              <a:defRPr sz="2100" b="0" i="0" cap="none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nb-NO" dirty="0"/>
              <a:t>Klikk på ikonet i midten for å legge til et bilde som fyller hele siden</a:t>
            </a:r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latin typeface="+mn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11702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1" y="1790701"/>
            <a:ext cx="4990697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/>
                <a:t> </a:t>
              </a:r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/>
                <a:t> </a:t>
              </a:r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/>
                <a:t> </a:t>
              </a:r>
            </a:p>
          </p:txBody>
        </p:sp>
      </p:grp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6163057" y="1795274"/>
            <a:ext cx="4996012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09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325456" y="6071616"/>
            <a:ext cx="286654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753" r:id="rId3"/>
    <p:sldLayoutId id="2147483689" r:id="rId4"/>
    <p:sldLayoutId id="2147483666" r:id="rId5"/>
    <p:sldLayoutId id="2147483688" r:id="rId6"/>
    <p:sldLayoutId id="2147483655" r:id="rId7"/>
    <p:sldLayoutId id="2147483727" r:id="rId8"/>
    <p:sldLayoutId id="2147483754" r:id="rId9"/>
    <p:sldLayoutId id="2147483755" r:id="rId10"/>
    <p:sldLayoutId id="214748375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668215" y="1843740"/>
            <a:ext cx="10075985" cy="3000821"/>
          </a:xfrm>
        </p:spPr>
        <p:txBody>
          <a:bodyPr/>
          <a:lstStyle/>
          <a:p>
            <a:r>
              <a:rPr lang="nn-NO" dirty="0"/>
              <a:t>Precision </a:t>
            </a:r>
            <a:r>
              <a:rPr lang="nn-NO" dirty="0" err="1"/>
              <a:t>medicine</a:t>
            </a:r>
            <a:r>
              <a:rPr lang="nn-NO" dirty="0"/>
              <a:t> in Western </a:t>
            </a:r>
            <a:r>
              <a:rPr lang="nn-NO" dirty="0" err="1"/>
              <a:t>Norway</a:t>
            </a:r>
            <a:r>
              <a:rPr lang="nn-NO" dirty="0"/>
              <a:t/>
            </a:r>
            <a:br>
              <a:rPr lang="nn-NO" dirty="0"/>
            </a:br>
            <a:r>
              <a:rPr lang="nn-NO" dirty="0"/>
              <a:t/>
            </a:r>
            <a:br>
              <a:rPr lang="nn-NO" dirty="0"/>
            </a:br>
            <a:r>
              <a:rPr lang="nn-NO" sz="2400" i="1" dirty="0"/>
              <a:t>Cancer </a:t>
            </a:r>
            <a:r>
              <a:rPr lang="nn-NO" sz="2400" i="1" dirty="0" err="1"/>
              <a:t>genomics</a:t>
            </a:r>
            <a:r>
              <a:rPr lang="nn-NO" sz="2400" i="1" dirty="0"/>
              <a:t> </a:t>
            </a:r>
            <a:r>
              <a:rPr lang="nn-NO" sz="2400" i="1" dirty="0" err="1"/>
              <a:t>project</a:t>
            </a:r>
            <a:r>
              <a:rPr lang="nn-NO" dirty="0"/>
              <a:t/>
            </a:r>
            <a:br>
              <a:rPr lang="nn-NO" dirty="0"/>
            </a:br>
            <a:r>
              <a:rPr lang="nn-NO" dirty="0"/>
              <a:t/>
            </a:r>
            <a:br>
              <a:rPr lang="nn-NO" dirty="0"/>
            </a:br>
            <a:r>
              <a:rPr lang="nn-NO" dirty="0"/>
              <a:t/>
            </a:r>
            <a:br>
              <a:rPr lang="nn-NO" dirty="0"/>
            </a:b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68215" y="5037992"/>
            <a:ext cx="10791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000" dirty="0">
                <a:solidFill>
                  <a:srgbClr val="F3F4FA"/>
                </a:solidFill>
              </a:rPr>
              <a:t>Linda Sleire, Laboratory </a:t>
            </a:r>
            <a:r>
              <a:rPr lang="nn-NO" sz="2000" dirty="0" err="1" smtClean="0">
                <a:solidFill>
                  <a:srgbClr val="F3F4FA"/>
                </a:solidFill>
              </a:rPr>
              <a:t>Medicine</a:t>
            </a:r>
            <a:r>
              <a:rPr lang="nn-NO" sz="2000" dirty="0" smtClean="0">
                <a:solidFill>
                  <a:srgbClr val="F3F4FA"/>
                </a:solidFill>
              </a:rPr>
              <a:t> and </a:t>
            </a:r>
            <a:r>
              <a:rPr lang="nn-NO" sz="2000" dirty="0" err="1" smtClean="0">
                <a:solidFill>
                  <a:srgbClr val="F3F4FA"/>
                </a:solidFill>
              </a:rPr>
              <a:t>Pathology</a:t>
            </a:r>
            <a:r>
              <a:rPr lang="nn-NO" sz="2000" dirty="0" smtClean="0">
                <a:solidFill>
                  <a:srgbClr val="F3F4FA"/>
                </a:solidFill>
              </a:rPr>
              <a:t> (Laboratorieklinikken), </a:t>
            </a:r>
            <a:r>
              <a:rPr lang="nn-NO" sz="2000" dirty="0">
                <a:solidFill>
                  <a:srgbClr val="F3F4FA"/>
                </a:solidFill>
              </a:rPr>
              <a:t>Haukeland University Hospital</a:t>
            </a:r>
            <a:endParaRPr lang="nb-NO" sz="2000" dirty="0">
              <a:solidFill>
                <a:srgbClr val="F3F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5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Step-wise</a:t>
            </a:r>
            <a:r>
              <a:rPr lang="nn-NO" dirty="0"/>
              <a:t> </a:t>
            </a:r>
            <a:r>
              <a:rPr lang="nn-NO" dirty="0" err="1"/>
              <a:t>implementation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4469" y="1356391"/>
            <a:ext cx="10515600" cy="463079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n-NO" dirty="0"/>
              <a:t>In </a:t>
            </a:r>
            <a:r>
              <a:rPr lang="nn-NO" dirty="0" err="1"/>
              <a:t>step</a:t>
            </a:r>
            <a:r>
              <a:rPr lang="nn-NO" dirty="0"/>
              <a:t> one:</a:t>
            </a:r>
          </a:p>
          <a:p>
            <a:pPr marL="1085850" lvl="1" indent="-342900">
              <a:buFontTx/>
              <a:buChar char="-"/>
            </a:pPr>
            <a:r>
              <a:rPr lang="nn-NO" dirty="0" err="1"/>
              <a:t>Merging</a:t>
            </a:r>
            <a:r>
              <a:rPr lang="nn-NO" dirty="0"/>
              <a:t> cancer tests for </a:t>
            </a:r>
            <a:r>
              <a:rPr lang="nn-NO" dirty="0" err="1"/>
              <a:t>leukemia</a:t>
            </a:r>
            <a:r>
              <a:rPr lang="nn-NO" dirty="0"/>
              <a:t>/</a:t>
            </a:r>
            <a:r>
              <a:rPr lang="nn-NO" dirty="0" err="1"/>
              <a:t>hematological</a:t>
            </a:r>
            <a:r>
              <a:rPr lang="nn-NO" dirty="0"/>
              <a:t> </a:t>
            </a:r>
            <a:r>
              <a:rPr lang="nn-NO" dirty="0" err="1"/>
              <a:t>malignancies</a:t>
            </a:r>
            <a:endParaRPr lang="nn-NO" dirty="0"/>
          </a:p>
          <a:p>
            <a:pPr marL="1085850" lvl="1" indent="-342900">
              <a:buFontTx/>
              <a:buChar char="-"/>
            </a:pPr>
            <a:r>
              <a:rPr lang="nn-NO" dirty="0" err="1"/>
              <a:t>Implement</a:t>
            </a:r>
            <a:r>
              <a:rPr lang="nn-NO" dirty="0"/>
              <a:t> a </a:t>
            </a:r>
            <a:r>
              <a:rPr lang="nn-NO" dirty="0" err="1"/>
              <a:t>myeloid</a:t>
            </a:r>
            <a:r>
              <a:rPr lang="nn-NO" dirty="0"/>
              <a:t> gene panel </a:t>
            </a:r>
          </a:p>
          <a:p>
            <a:pPr marL="1085850" lvl="1" indent="-342900">
              <a:buFontTx/>
              <a:buChar char="-"/>
            </a:pPr>
            <a:r>
              <a:rPr lang="nn-NO" dirty="0" err="1"/>
              <a:t>Implement</a:t>
            </a:r>
            <a:r>
              <a:rPr lang="nn-NO" dirty="0"/>
              <a:t> a </a:t>
            </a:r>
            <a:r>
              <a:rPr lang="nn-NO" dirty="0" err="1"/>
              <a:t>focus</a:t>
            </a:r>
            <a:r>
              <a:rPr lang="nn-NO" dirty="0"/>
              <a:t> gene panel (52 genes) for solid tumors</a:t>
            </a:r>
            <a:br>
              <a:rPr lang="nn-NO" dirty="0"/>
            </a:b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/>
              <a:t>In </a:t>
            </a:r>
            <a:r>
              <a:rPr lang="nn-NO" dirty="0" err="1"/>
              <a:t>step</a:t>
            </a:r>
            <a:r>
              <a:rPr lang="nn-NO" dirty="0"/>
              <a:t> </a:t>
            </a:r>
            <a:r>
              <a:rPr lang="nn-NO" dirty="0" err="1"/>
              <a:t>two</a:t>
            </a:r>
            <a:r>
              <a:rPr lang="nn-NO" dirty="0"/>
              <a:t>:</a:t>
            </a:r>
          </a:p>
          <a:p>
            <a:pPr marL="1085850" lvl="1" indent="-342900">
              <a:buFontTx/>
              <a:buChar char="-"/>
            </a:pPr>
            <a:r>
              <a:rPr lang="nn-NO" dirty="0" err="1"/>
              <a:t>Merge</a:t>
            </a:r>
            <a:r>
              <a:rPr lang="nn-NO" dirty="0"/>
              <a:t> </a:t>
            </a:r>
            <a:r>
              <a:rPr lang="nn-NO" dirty="0" err="1"/>
              <a:t>methods</a:t>
            </a:r>
            <a:r>
              <a:rPr lang="nn-NO" dirty="0"/>
              <a:t> </a:t>
            </a:r>
            <a:r>
              <a:rPr lang="nn-NO" dirty="0" err="1"/>
              <a:t>of</a:t>
            </a:r>
            <a:r>
              <a:rPr lang="nn-NO" dirty="0"/>
              <a:t> </a:t>
            </a:r>
            <a:r>
              <a:rPr lang="nn-NO" dirty="0" err="1"/>
              <a:t>molecular</a:t>
            </a:r>
            <a:r>
              <a:rPr lang="nn-NO" dirty="0"/>
              <a:t> </a:t>
            </a:r>
            <a:r>
              <a:rPr lang="nn-NO" dirty="0" err="1"/>
              <a:t>pathology</a:t>
            </a:r>
            <a:r>
              <a:rPr lang="nn-NO" dirty="0"/>
              <a:t> </a:t>
            </a:r>
            <a:r>
              <a:rPr lang="nn-NO" dirty="0" err="1"/>
              <a:t>into</a:t>
            </a:r>
            <a:r>
              <a:rPr lang="nn-NO" dirty="0"/>
              <a:t> </a:t>
            </a:r>
            <a:r>
              <a:rPr lang="nn-NO" dirty="0" err="1"/>
              <a:t>this</a:t>
            </a:r>
            <a:r>
              <a:rPr lang="nn-NO" dirty="0"/>
              <a:t> pipeline </a:t>
            </a:r>
          </a:p>
          <a:p>
            <a:pPr marL="1085850" lvl="1" indent="-342900">
              <a:buFontTx/>
              <a:buChar char="-"/>
            </a:pPr>
            <a:r>
              <a:rPr lang="nn-NO" dirty="0" err="1"/>
              <a:t>Expand</a:t>
            </a:r>
            <a:r>
              <a:rPr lang="nn-NO" dirty="0"/>
              <a:t> to </a:t>
            </a:r>
            <a:r>
              <a:rPr lang="nn-NO" dirty="0" err="1"/>
              <a:t>larger</a:t>
            </a:r>
            <a:r>
              <a:rPr lang="nn-NO" dirty="0"/>
              <a:t> gene panels (500 genes)</a:t>
            </a:r>
          </a:p>
          <a:p>
            <a:pPr marL="1085850" lvl="1" indent="-342900">
              <a:buFontTx/>
              <a:buChar char="-"/>
            </a:pP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/>
              <a:t>End goal</a:t>
            </a:r>
          </a:p>
          <a:p>
            <a:pPr marL="1085850" lvl="1" indent="-342900">
              <a:buFontTx/>
              <a:buChar char="-"/>
            </a:pPr>
            <a:r>
              <a:rPr lang="nn-NO" dirty="0"/>
              <a:t>Have a </a:t>
            </a:r>
            <a:r>
              <a:rPr lang="nn-NO" dirty="0" err="1"/>
              <a:t>dedicated</a:t>
            </a:r>
            <a:r>
              <a:rPr lang="nn-NO" dirty="0"/>
              <a:t> cancer </a:t>
            </a:r>
            <a:r>
              <a:rPr lang="nn-NO" dirty="0" err="1"/>
              <a:t>genomics</a:t>
            </a:r>
            <a:r>
              <a:rPr lang="nn-NO" dirty="0"/>
              <a:t> </a:t>
            </a:r>
            <a:r>
              <a:rPr lang="nn-NO" dirty="0" err="1"/>
              <a:t>laboratory</a:t>
            </a:r>
            <a:r>
              <a:rPr lang="nn-NO" dirty="0"/>
              <a:t> </a:t>
            </a:r>
            <a:r>
              <a:rPr lang="nn-NO" dirty="0" err="1"/>
              <a:t>doing</a:t>
            </a:r>
            <a:r>
              <a:rPr lang="nn-NO" dirty="0"/>
              <a:t> «</a:t>
            </a:r>
            <a:r>
              <a:rPr lang="nn-NO" dirty="0" err="1"/>
              <a:t>everything</a:t>
            </a:r>
            <a:r>
              <a:rPr lang="nn-NO" dirty="0"/>
              <a:t>» </a:t>
            </a:r>
            <a:r>
              <a:rPr lang="nn-NO" dirty="0" err="1" smtClean="0"/>
              <a:t>except</a:t>
            </a:r>
            <a:r>
              <a:rPr lang="nn-NO" dirty="0" smtClean="0"/>
              <a:t> </a:t>
            </a:r>
            <a:r>
              <a:rPr lang="nn-NO" dirty="0" err="1"/>
              <a:t>specialized</a:t>
            </a:r>
            <a:r>
              <a:rPr lang="nn-NO" dirty="0"/>
              <a:t> tests (like </a:t>
            </a:r>
            <a:r>
              <a:rPr lang="nn-NO" dirty="0" smtClean="0"/>
              <a:t>G-</a:t>
            </a:r>
            <a:r>
              <a:rPr lang="nn-NO" dirty="0" err="1" smtClean="0"/>
              <a:t>banding</a:t>
            </a:r>
            <a:r>
              <a:rPr lang="nn-NO" dirty="0" smtClean="0"/>
              <a:t> and </a:t>
            </a:r>
            <a:r>
              <a:rPr lang="nn-NO" dirty="0" err="1"/>
              <a:t>histological</a:t>
            </a:r>
            <a:r>
              <a:rPr lang="nn-NO" dirty="0"/>
              <a:t> studies) </a:t>
            </a:r>
          </a:p>
          <a:p>
            <a:endParaRPr lang="nn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020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What</a:t>
            </a:r>
            <a:r>
              <a:rPr lang="nn-NO" dirty="0"/>
              <a:t> </a:t>
            </a:r>
            <a:r>
              <a:rPr lang="nn-NO" dirty="0" err="1"/>
              <a:t>does</a:t>
            </a:r>
            <a:r>
              <a:rPr lang="nn-NO" dirty="0"/>
              <a:t> </a:t>
            </a:r>
            <a:r>
              <a:rPr lang="nn-NO" dirty="0" err="1"/>
              <a:t>this</a:t>
            </a:r>
            <a:r>
              <a:rPr lang="nn-NO" dirty="0"/>
              <a:t> </a:t>
            </a:r>
            <a:r>
              <a:rPr lang="nn-NO" dirty="0" err="1"/>
              <a:t>require</a:t>
            </a:r>
            <a:r>
              <a:rPr lang="nn-NO" dirty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386349"/>
            <a:ext cx="10233597" cy="493031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n-NO" dirty="0"/>
              <a:t>Adaptation and </a:t>
            </a:r>
            <a:r>
              <a:rPr lang="nn-NO" dirty="0" err="1"/>
              <a:t>development</a:t>
            </a:r>
            <a:r>
              <a:rPr lang="nn-NO" dirty="0"/>
              <a:t> </a:t>
            </a:r>
            <a:r>
              <a:rPr lang="nn-NO" dirty="0" err="1"/>
              <a:t>of</a:t>
            </a:r>
            <a:r>
              <a:rPr lang="nn-NO" dirty="0"/>
              <a:t> </a:t>
            </a:r>
            <a:r>
              <a:rPr lang="nn-NO" dirty="0" err="1"/>
              <a:t>our</a:t>
            </a:r>
            <a:r>
              <a:rPr lang="nn-NO" dirty="0"/>
              <a:t> </a:t>
            </a:r>
            <a:r>
              <a:rPr lang="nn-NO" dirty="0" err="1"/>
              <a:t>laboratory</a:t>
            </a:r>
            <a:r>
              <a:rPr lang="nn-NO" dirty="0"/>
              <a:t> </a:t>
            </a:r>
            <a:r>
              <a:rPr lang="nn-NO" dirty="0" err="1"/>
              <a:t>information</a:t>
            </a:r>
            <a:r>
              <a:rPr lang="nn-NO" dirty="0"/>
              <a:t> system – </a:t>
            </a:r>
            <a:r>
              <a:rPr lang="nn-NO" dirty="0" err="1"/>
              <a:t>big</a:t>
            </a:r>
            <a:r>
              <a:rPr lang="nn-NO" dirty="0"/>
              <a:t> </a:t>
            </a:r>
            <a:r>
              <a:rPr lang="nn-NO" dirty="0" err="1"/>
              <a:t>job</a:t>
            </a:r>
            <a:r>
              <a:rPr lang="nn-NO" dirty="0"/>
              <a:t>!</a:t>
            </a:r>
          </a:p>
          <a:p>
            <a:pPr marL="342900" indent="-342900">
              <a:buFontTx/>
              <a:buChar char="-"/>
            </a:pPr>
            <a:endParaRPr lang="nb-NO" dirty="0"/>
          </a:p>
          <a:p>
            <a:pPr marL="342900" indent="-342900">
              <a:buFontTx/>
              <a:buChar char="-"/>
            </a:pPr>
            <a:r>
              <a:rPr lang="nn-NO" dirty="0" err="1"/>
              <a:t>Bioinformatic</a:t>
            </a:r>
            <a:r>
              <a:rPr lang="nn-NO" dirty="0"/>
              <a:t> </a:t>
            </a:r>
            <a:r>
              <a:rPr lang="nn-NO" dirty="0" err="1"/>
              <a:t>support</a:t>
            </a:r>
            <a:endParaRPr lang="nn-NO" dirty="0"/>
          </a:p>
          <a:p>
            <a:pPr marL="342900" indent="-342900">
              <a:buFontTx/>
              <a:buChar char="-"/>
            </a:pP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/>
              <a:t>More </a:t>
            </a:r>
            <a:r>
              <a:rPr lang="nn-NO" dirty="0" err="1" smtClean="0"/>
              <a:t>space</a:t>
            </a:r>
            <a:endParaRPr lang="nn-NO" dirty="0"/>
          </a:p>
          <a:p>
            <a:pPr marL="342900" indent="-342900">
              <a:buFontTx/>
              <a:buChar char="-"/>
            </a:pP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 err="1"/>
              <a:t>Extraction</a:t>
            </a:r>
            <a:r>
              <a:rPr lang="nn-NO" dirty="0"/>
              <a:t> </a:t>
            </a:r>
            <a:r>
              <a:rPr lang="nn-NO" dirty="0" err="1"/>
              <a:t>of</a:t>
            </a:r>
            <a:r>
              <a:rPr lang="nn-NO" dirty="0"/>
              <a:t> </a:t>
            </a:r>
            <a:r>
              <a:rPr lang="nn-NO" dirty="0" err="1"/>
              <a:t>activity</a:t>
            </a:r>
            <a:r>
              <a:rPr lang="nn-NO" dirty="0"/>
              <a:t> from </a:t>
            </a:r>
            <a:r>
              <a:rPr lang="nn-NO" dirty="0" err="1"/>
              <a:t>three</a:t>
            </a:r>
            <a:r>
              <a:rPr lang="nn-NO" dirty="0"/>
              <a:t> </a:t>
            </a:r>
            <a:r>
              <a:rPr lang="nn-NO" dirty="0" err="1"/>
              <a:t>seperate</a:t>
            </a:r>
            <a:r>
              <a:rPr lang="nn-NO" dirty="0"/>
              <a:t> </a:t>
            </a:r>
            <a:r>
              <a:rPr lang="nn-NO" dirty="0" err="1"/>
              <a:t>departments</a:t>
            </a:r>
            <a:r>
              <a:rPr lang="nn-NO" dirty="0"/>
              <a:t> to one </a:t>
            </a:r>
            <a:r>
              <a:rPr lang="nn-NO" dirty="0" err="1"/>
              <a:t>new</a:t>
            </a:r>
            <a:r>
              <a:rPr lang="nn-NO" dirty="0"/>
              <a:t> </a:t>
            </a:r>
            <a:r>
              <a:rPr lang="nn-NO" dirty="0" err="1"/>
              <a:t>units</a:t>
            </a:r>
            <a:endParaRPr lang="nn-NO" dirty="0"/>
          </a:p>
          <a:p>
            <a:pPr marL="1085850" lvl="1" indent="-342900">
              <a:buFontTx/>
              <a:buChar char="-"/>
            </a:pPr>
            <a:r>
              <a:rPr lang="nn-NO" dirty="0" err="1"/>
              <a:t>Concequenses</a:t>
            </a:r>
            <a:r>
              <a:rPr lang="nn-NO" dirty="0"/>
              <a:t> for </a:t>
            </a:r>
            <a:r>
              <a:rPr lang="nn-NO" dirty="0" err="1"/>
              <a:t>employees</a:t>
            </a:r>
            <a:r>
              <a:rPr lang="nn-NO" dirty="0"/>
              <a:t> </a:t>
            </a:r>
          </a:p>
          <a:p>
            <a:pPr marL="342900" indent="-342900">
              <a:buFontTx/>
              <a:buChar char="-"/>
            </a:pP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/>
              <a:t>More </a:t>
            </a:r>
            <a:r>
              <a:rPr lang="nn-NO" dirty="0" err="1"/>
              <a:t>people</a:t>
            </a:r>
            <a:endParaRPr lang="nn-NO" dirty="0"/>
          </a:p>
          <a:p>
            <a:pPr marL="1085850" lvl="1" indent="-342900">
              <a:buFontTx/>
              <a:buChar char="-"/>
            </a:pPr>
            <a:r>
              <a:rPr lang="nn-NO" dirty="0" err="1"/>
              <a:t>Several</a:t>
            </a:r>
            <a:r>
              <a:rPr lang="nn-NO" dirty="0"/>
              <a:t> </a:t>
            </a:r>
            <a:r>
              <a:rPr lang="nn-NO" dirty="0" err="1"/>
              <a:t>recruitments</a:t>
            </a:r>
            <a:r>
              <a:rPr lang="nn-NO" dirty="0"/>
              <a:t> are </a:t>
            </a:r>
            <a:r>
              <a:rPr lang="nn-NO" dirty="0" err="1"/>
              <a:t>ongoing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4450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Challenges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n-NO" dirty="0" err="1"/>
              <a:t>We</a:t>
            </a:r>
            <a:r>
              <a:rPr lang="nn-NO" dirty="0"/>
              <a:t> do </a:t>
            </a:r>
            <a:r>
              <a:rPr lang="nn-NO" dirty="0" err="1"/>
              <a:t>not</a:t>
            </a:r>
            <a:r>
              <a:rPr lang="nn-NO" dirty="0"/>
              <a:t> </a:t>
            </a:r>
            <a:r>
              <a:rPr lang="nn-NO" dirty="0" err="1"/>
              <a:t>know</a:t>
            </a:r>
            <a:r>
              <a:rPr lang="nn-NO" dirty="0"/>
              <a:t> </a:t>
            </a:r>
            <a:r>
              <a:rPr lang="nn-NO" dirty="0" err="1"/>
              <a:t>when</a:t>
            </a:r>
            <a:r>
              <a:rPr lang="nn-NO" dirty="0"/>
              <a:t>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expected</a:t>
            </a:r>
            <a:r>
              <a:rPr lang="nn-NO" dirty="0"/>
              <a:t> </a:t>
            </a:r>
            <a:r>
              <a:rPr lang="nn-NO" dirty="0" err="1"/>
              <a:t>large</a:t>
            </a:r>
            <a:r>
              <a:rPr lang="nn-NO" dirty="0"/>
              <a:t> </a:t>
            </a:r>
            <a:r>
              <a:rPr lang="nn-NO" dirty="0" err="1"/>
              <a:t>volume</a:t>
            </a:r>
            <a:r>
              <a:rPr lang="nn-NO" dirty="0"/>
              <a:t> for solid tumors </a:t>
            </a:r>
            <a:r>
              <a:rPr lang="nn-NO" dirty="0" err="1"/>
              <a:t>will</a:t>
            </a:r>
            <a:r>
              <a:rPr lang="nn-NO" dirty="0"/>
              <a:t> «hit»</a:t>
            </a:r>
          </a:p>
          <a:p>
            <a:pPr marL="342900" indent="-342900">
              <a:buFontTx/>
              <a:buChar char="-"/>
            </a:pP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 err="1"/>
              <a:t>Planning</a:t>
            </a:r>
            <a:r>
              <a:rPr lang="nn-NO" dirty="0"/>
              <a:t> </a:t>
            </a:r>
            <a:r>
              <a:rPr lang="nn-NO" dirty="0" err="1"/>
              <a:t>our</a:t>
            </a:r>
            <a:r>
              <a:rPr lang="nn-NO" dirty="0"/>
              <a:t> </a:t>
            </a:r>
            <a:r>
              <a:rPr lang="nn-NO" dirty="0" err="1"/>
              <a:t>activity</a:t>
            </a:r>
            <a:r>
              <a:rPr lang="nn-NO" dirty="0"/>
              <a:t> in a </a:t>
            </a:r>
            <a:r>
              <a:rPr lang="nn-NO" dirty="0" err="1"/>
              <a:t>rapidly</a:t>
            </a:r>
            <a:r>
              <a:rPr lang="nn-NO" dirty="0"/>
              <a:t> </a:t>
            </a:r>
            <a:r>
              <a:rPr lang="nn-NO" dirty="0" err="1"/>
              <a:t>changing</a:t>
            </a:r>
            <a:r>
              <a:rPr lang="nn-NO" dirty="0"/>
              <a:t> </a:t>
            </a:r>
            <a:r>
              <a:rPr lang="nn-NO" dirty="0" err="1"/>
              <a:t>field</a:t>
            </a:r>
            <a:endParaRPr lang="nn-NO" dirty="0"/>
          </a:p>
          <a:p>
            <a:pPr marL="1085850" lvl="1" indent="-342900">
              <a:buFontTx/>
              <a:buChar char="-"/>
            </a:pPr>
            <a:r>
              <a:rPr lang="nn-NO" dirty="0"/>
              <a:t>Gene panels?</a:t>
            </a:r>
          </a:p>
          <a:p>
            <a:pPr marL="1085850" lvl="1" indent="-342900">
              <a:buFontTx/>
              <a:buChar char="-"/>
            </a:pPr>
            <a:r>
              <a:rPr lang="nn-NO" dirty="0" err="1"/>
              <a:t>Exome</a:t>
            </a:r>
            <a:r>
              <a:rPr lang="nn-NO" dirty="0"/>
              <a:t> </a:t>
            </a:r>
            <a:r>
              <a:rPr lang="nn-NO" dirty="0" err="1"/>
              <a:t>sequencing</a:t>
            </a:r>
            <a:r>
              <a:rPr lang="nn-NO" dirty="0"/>
              <a:t>?</a:t>
            </a:r>
          </a:p>
          <a:p>
            <a:pPr marL="1085850" lvl="1" indent="-342900">
              <a:buFontTx/>
              <a:buChar char="-"/>
            </a:pPr>
            <a:r>
              <a:rPr lang="nn-NO" dirty="0"/>
              <a:t>Whole </a:t>
            </a:r>
            <a:r>
              <a:rPr lang="nn-NO" dirty="0" err="1"/>
              <a:t>genomes</a:t>
            </a:r>
            <a:r>
              <a:rPr lang="nn-NO" dirty="0"/>
              <a:t>?</a:t>
            </a:r>
          </a:p>
          <a:p>
            <a:pPr marL="1085850" lvl="1" indent="-342900">
              <a:buFontTx/>
              <a:buChar char="-"/>
            </a:pPr>
            <a:r>
              <a:rPr lang="nn-NO" dirty="0"/>
              <a:t>Liquid </a:t>
            </a:r>
            <a:r>
              <a:rPr lang="nn-NO" dirty="0" err="1"/>
              <a:t>biopsies</a:t>
            </a:r>
            <a:r>
              <a:rPr lang="nn-NO" dirty="0"/>
              <a:t>?</a:t>
            </a:r>
          </a:p>
          <a:p>
            <a:pPr marL="342900" indent="-342900">
              <a:buFontTx/>
              <a:buChar char="-"/>
            </a:pP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 err="1"/>
              <a:t>Detection</a:t>
            </a:r>
            <a:r>
              <a:rPr lang="nn-NO" dirty="0"/>
              <a:t> </a:t>
            </a:r>
            <a:r>
              <a:rPr lang="nn-NO" dirty="0" err="1"/>
              <a:t>of</a:t>
            </a:r>
            <a:r>
              <a:rPr lang="nn-NO" dirty="0"/>
              <a:t> </a:t>
            </a:r>
            <a:r>
              <a:rPr lang="nn-NO" dirty="0" err="1"/>
              <a:t>germ</a:t>
            </a:r>
            <a:r>
              <a:rPr lang="nn-NO" dirty="0"/>
              <a:t>-line </a:t>
            </a:r>
            <a:r>
              <a:rPr lang="nn-NO" dirty="0" err="1"/>
              <a:t>mutations</a:t>
            </a:r>
            <a:endParaRPr lang="nn-NO" dirty="0"/>
          </a:p>
          <a:p>
            <a:pPr marL="342900" indent="-342900">
              <a:buFontTx/>
              <a:buChar char="-"/>
            </a:pP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/>
              <a:t>How </a:t>
            </a:r>
            <a:r>
              <a:rPr lang="nn-NO" dirty="0" err="1"/>
              <a:t>should</a:t>
            </a:r>
            <a:r>
              <a:rPr lang="nn-NO" dirty="0"/>
              <a:t> </a:t>
            </a:r>
            <a:r>
              <a:rPr lang="nn-NO" dirty="0" err="1"/>
              <a:t>we</a:t>
            </a:r>
            <a:r>
              <a:rPr lang="nn-NO" dirty="0"/>
              <a:t> handle </a:t>
            </a:r>
            <a:r>
              <a:rPr lang="nn-NO" dirty="0" err="1"/>
              <a:t>clinical</a:t>
            </a:r>
            <a:r>
              <a:rPr lang="nn-NO" dirty="0"/>
              <a:t> studies?</a:t>
            </a:r>
          </a:p>
        </p:txBody>
      </p:sp>
    </p:spTree>
    <p:extLst>
      <p:ext uri="{BB962C8B-B14F-4D97-AF65-F5344CB8AC3E}">
        <p14:creationId xmlns:p14="http://schemas.microsoft.com/office/powerpoint/2010/main" val="2026712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e 5" descr="body_bullse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276475"/>
            <a:ext cx="3556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Bilde 13" descr="body_keep_calm.jp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97" y="846597"/>
            <a:ext cx="4437063" cy="6021387"/>
          </a:xfrm>
          <a:prstGeom prst="rect">
            <a:avLst/>
          </a:prstGeom>
          <a:solidFill>
            <a:schemeClr val="bg1">
              <a:lumMod val="20000"/>
              <a:lumOff val="80000"/>
              <a:alpha val="5000"/>
            </a:schemeClr>
          </a:solidFill>
          <a:ln>
            <a:noFill/>
          </a:ln>
        </p:spPr>
      </p:pic>
      <p:sp>
        <p:nvSpPr>
          <p:cNvPr id="19460" name="TekstSylinder 4"/>
          <p:cNvSpPr txBox="1">
            <a:spLocks noChangeArrowheads="1"/>
          </p:cNvSpPr>
          <p:nvPr/>
        </p:nvSpPr>
        <p:spPr bwMode="auto">
          <a:xfrm>
            <a:off x="909597" y="101325"/>
            <a:ext cx="8712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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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b="1" dirty="0">
                <a:solidFill>
                  <a:schemeClr val="tx2"/>
                </a:solidFill>
                <a:latin typeface="+mn-lt"/>
              </a:rPr>
              <a:t>Precision </a:t>
            </a:r>
            <a:r>
              <a:rPr lang="nb-NO" altLang="nb-NO" b="1" dirty="0" err="1">
                <a:solidFill>
                  <a:schemeClr val="tx2"/>
                </a:solidFill>
                <a:latin typeface="+mn-lt"/>
              </a:rPr>
              <a:t>medicine</a:t>
            </a:r>
            <a:r>
              <a:rPr lang="nb-NO" altLang="nb-NO" b="1" dirty="0">
                <a:solidFill>
                  <a:schemeClr val="tx2"/>
                </a:solidFill>
                <a:latin typeface="+mn-lt"/>
              </a:rPr>
              <a:t> is teamwork!</a:t>
            </a:r>
          </a:p>
        </p:txBody>
      </p:sp>
      <p:sp>
        <p:nvSpPr>
          <p:cNvPr id="19461" name="TekstSylinder 6"/>
          <p:cNvSpPr txBox="1">
            <a:spLocks noChangeArrowheads="1"/>
          </p:cNvSpPr>
          <p:nvPr/>
        </p:nvSpPr>
        <p:spPr bwMode="auto">
          <a:xfrm rot="1882926">
            <a:off x="7058938" y="4852922"/>
            <a:ext cx="33201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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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800" b="1" dirty="0" err="1">
                <a:solidFill>
                  <a:srgbClr val="000000"/>
                </a:solidFill>
                <a:latin typeface="Arial" charset="0"/>
              </a:rPr>
              <a:t>Bio</a:t>
            </a:r>
            <a:r>
              <a:rPr lang="nb-NO" altLang="nb-NO" sz="2800" b="1" dirty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nb-NO" altLang="nb-NO" sz="2800" b="1" dirty="0" err="1">
                <a:solidFill>
                  <a:srgbClr val="000000"/>
                </a:solidFill>
                <a:latin typeface="Arial" charset="0"/>
              </a:rPr>
              <a:t>informaticians</a:t>
            </a:r>
            <a:endParaRPr lang="nb-NO" altLang="nb-NO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2" name="TekstSylinder 7"/>
          <p:cNvSpPr txBox="1">
            <a:spLocks noChangeArrowheads="1"/>
          </p:cNvSpPr>
          <p:nvPr/>
        </p:nvSpPr>
        <p:spPr bwMode="auto">
          <a:xfrm rot="19268352">
            <a:off x="6677650" y="1073780"/>
            <a:ext cx="43813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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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800" b="1" dirty="0" err="1">
                <a:solidFill>
                  <a:srgbClr val="000000"/>
                </a:solidFill>
                <a:latin typeface="Arial" charset="0"/>
              </a:rPr>
              <a:t>Teamworkers</a:t>
            </a:r>
            <a:r>
              <a:rPr lang="nb-NO" altLang="nb-NO" sz="2800" b="1" dirty="0">
                <a:solidFill>
                  <a:srgbClr val="000000"/>
                </a:solidFill>
                <a:latin typeface="Arial" charset="0"/>
              </a:rPr>
              <a:t> from all </a:t>
            </a:r>
            <a:br>
              <a:rPr lang="nb-NO" altLang="nb-NO" sz="2800" b="1" dirty="0">
                <a:solidFill>
                  <a:srgbClr val="000000"/>
                </a:solidFill>
                <a:latin typeface="Arial" charset="0"/>
              </a:rPr>
            </a:br>
            <a:r>
              <a:rPr lang="nb-NO" altLang="nb-NO" sz="2800" b="1" dirty="0" err="1">
                <a:solidFill>
                  <a:srgbClr val="000000"/>
                </a:solidFill>
                <a:latin typeface="Arial" charset="0"/>
              </a:rPr>
              <a:t>other</a:t>
            </a:r>
            <a:r>
              <a:rPr lang="nb-NO" altLang="nb-NO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nb-NO" altLang="nb-NO" sz="2800" b="1" dirty="0" err="1">
                <a:solidFill>
                  <a:srgbClr val="000000"/>
                </a:solidFill>
                <a:latin typeface="Arial" charset="0"/>
              </a:rPr>
              <a:t>health</a:t>
            </a:r>
            <a:r>
              <a:rPr lang="nb-NO" altLang="nb-NO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nb-NO" altLang="nb-NO" sz="2800" b="1" dirty="0" err="1">
                <a:solidFill>
                  <a:srgbClr val="000000"/>
                </a:solidFill>
                <a:latin typeface="Arial" charset="0"/>
              </a:rPr>
              <a:t>professions</a:t>
            </a:r>
            <a:endParaRPr lang="nb-NO" altLang="nb-NO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3" name="TekstSylinder 8"/>
          <p:cNvSpPr txBox="1">
            <a:spLocks noChangeArrowheads="1"/>
          </p:cNvSpPr>
          <p:nvPr/>
        </p:nvSpPr>
        <p:spPr bwMode="auto">
          <a:xfrm rot="3239780">
            <a:off x="6451498" y="5347245"/>
            <a:ext cx="2237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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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800" b="1" dirty="0" err="1">
                <a:solidFill>
                  <a:srgbClr val="000000"/>
                </a:solidFill>
                <a:latin typeface="Arial" charset="0"/>
              </a:rPr>
              <a:t>Technicians</a:t>
            </a:r>
            <a:endParaRPr lang="nb-NO" altLang="nb-NO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4" name="TekstSylinder 9"/>
          <p:cNvSpPr txBox="1">
            <a:spLocks noChangeArrowheads="1"/>
          </p:cNvSpPr>
          <p:nvPr/>
        </p:nvSpPr>
        <p:spPr bwMode="auto">
          <a:xfrm rot="-1930073">
            <a:off x="1783692" y="5089852"/>
            <a:ext cx="40430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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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800" b="1" dirty="0">
                <a:solidFill>
                  <a:srgbClr val="000000"/>
                </a:solidFill>
                <a:latin typeface="Arial" charset="0"/>
              </a:rPr>
              <a:t>Laboratory </a:t>
            </a:r>
            <a:r>
              <a:rPr lang="nb-NO" altLang="nb-NO" sz="2800" b="1" dirty="0" err="1">
                <a:solidFill>
                  <a:srgbClr val="000000"/>
                </a:solidFill>
                <a:latin typeface="Arial" charset="0"/>
              </a:rPr>
              <a:t>geneticists</a:t>
            </a:r>
            <a:endParaRPr lang="nb-NO" altLang="nb-NO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5" name="TekstSylinder 10"/>
          <p:cNvSpPr txBox="1">
            <a:spLocks noChangeArrowheads="1"/>
          </p:cNvSpPr>
          <p:nvPr/>
        </p:nvSpPr>
        <p:spPr bwMode="auto">
          <a:xfrm rot="1395614">
            <a:off x="2250942" y="2074397"/>
            <a:ext cx="3441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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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800" b="1" dirty="0" err="1">
                <a:solidFill>
                  <a:srgbClr val="000000"/>
                </a:solidFill>
                <a:latin typeface="Arial" charset="0"/>
              </a:rPr>
              <a:t>Clinical</a:t>
            </a:r>
            <a:r>
              <a:rPr lang="nb-NO" altLang="nb-NO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nb-NO" altLang="nb-NO" sz="2800" b="1" dirty="0" err="1">
                <a:solidFill>
                  <a:srgbClr val="000000"/>
                </a:solidFill>
                <a:latin typeface="Arial" charset="0"/>
              </a:rPr>
              <a:t>geneticists</a:t>
            </a:r>
            <a:endParaRPr lang="nb-NO" altLang="nb-NO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6" name="TekstSylinder 11"/>
          <p:cNvSpPr txBox="1">
            <a:spLocks noChangeArrowheads="1"/>
          </p:cNvSpPr>
          <p:nvPr/>
        </p:nvSpPr>
        <p:spPr bwMode="auto">
          <a:xfrm>
            <a:off x="1774825" y="3500438"/>
            <a:ext cx="3621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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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800" b="1" dirty="0">
                <a:solidFill>
                  <a:srgbClr val="000000"/>
                </a:solidFill>
                <a:latin typeface="Arial" charset="0"/>
              </a:rPr>
              <a:t>Genetic </a:t>
            </a:r>
            <a:r>
              <a:rPr lang="nb-NO" altLang="nb-NO" sz="2800" b="1" dirty="0" err="1">
                <a:solidFill>
                  <a:srgbClr val="000000"/>
                </a:solidFill>
                <a:latin typeface="Arial" charset="0"/>
              </a:rPr>
              <a:t>counsellors</a:t>
            </a:r>
            <a:endParaRPr lang="nb-NO" altLang="nb-NO" sz="28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467" name="Bilde 14" descr="body_excitedwom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14" y="2420939"/>
            <a:ext cx="13731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kstSylinder 12"/>
          <p:cNvSpPr txBox="1">
            <a:spLocks noChangeArrowheads="1"/>
          </p:cNvSpPr>
          <p:nvPr/>
        </p:nvSpPr>
        <p:spPr bwMode="auto">
          <a:xfrm>
            <a:off x="7490798" y="3250277"/>
            <a:ext cx="24080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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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400" b="1" dirty="0">
                <a:solidFill>
                  <a:srgbClr val="000000"/>
                </a:solidFill>
                <a:latin typeface="Arial" charset="0"/>
              </a:rPr>
              <a:t>Administrative </a:t>
            </a:r>
            <a:br>
              <a:rPr lang="nb-NO" altLang="nb-NO" sz="2400" b="1" dirty="0">
                <a:solidFill>
                  <a:srgbClr val="000000"/>
                </a:solidFill>
                <a:latin typeface="Arial" charset="0"/>
              </a:rPr>
            </a:br>
            <a:r>
              <a:rPr lang="nb-NO" altLang="nb-NO" sz="2400" b="1" dirty="0">
                <a:solidFill>
                  <a:srgbClr val="000000"/>
                </a:solidFill>
                <a:latin typeface="Arial" charset="0"/>
              </a:rPr>
              <a:t>support</a:t>
            </a:r>
          </a:p>
        </p:txBody>
      </p:sp>
      <p:pic>
        <p:nvPicPr>
          <p:cNvPr id="19470" name="Bilde 16" descr="body_babythink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4243">
            <a:off x="10017119" y="858764"/>
            <a:ext cx="12192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28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e 4" descr="IMG_07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688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1">
            <a:extLst>
              <a:ext uri="{FF2B5EF4-FFF2-40B4-BE49-F238E27FC236}">
                <a16:creationId xmlns:a16="http://schemas.microsoft.com/office/drawing/2014/main" id="{C2CE267A-109B-9B47-9F3B-0C75552DA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"/>
            <a:ext cx="10688638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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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altLang="nb-NO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 is </a:t>
            </a:r>
            <a:r>
              <a:rPr lang="nb-NO" altLang="nb-NO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</a:t>
            </a: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</a:t>
            </a: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nb-NO" altLang="nb-NO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nb-NO" altLang="nb-NO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done right is </a:t>
            </a:r>
            <a:r>
              <a:rPr lang="nb-NO" altLang="nb-NO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enormous</a:t>
            </a:r>
            <a:r>
              <a:rPr lang="nb-NO" altLang="nb-N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1804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Arial" charset="0"/>
                <a:ea typeface="Arial" charset="0"/>
                <a:cs typeface="Arial" charset="0"/>
              </a:rPr>
              <a:t>The PM </a:t>
            </a:r>
            <a:r>
              <a:rPr lang="nb-NO" altLang="nb-NO" dirty="0" err="1">
                <a:latin typeface="Arial" charset="0"/>
                <a:ea typeface="Arial" charset="0"/>
                <a:cs typeface="Arial" charset="0"/>
              </a:rPr>
              <a:t>network</a:t>
            </a:r>
            <a:r>
              <a:rPr lang="nb-NO" altLang="nb-NO" dirty="0">
                <a:latin typeface="Arial" charset="0"/>
                <a:ea typeface="Arial" charset="0"/>
                <a:cs typeface="Arial" charset="0"/>
              </a:rPr>
              <a:t> in Norway has </a:t>
            </a:r>
            <a:r>
              <a:rPr lang="nb-NO" altLang="nb-NO" dirty="0" err="1">
                <a:latin typeface="Arial" charset="0"/>
                <a:ea typeface="Arial" charset="0"/>
                <a:cs typeface="Arial" charset="0"/>
              </a:rPr>
              <a:t>current</a:t>
            </a:r>
            <a:r>
              <a:rPr lang="nb-NO" altLang="nb-NO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altLang="nb-NO" dirty="0" err="1">
                <a:latin typeface="Arial" charset="0"/>
                <a:ea typeface="Arial" charset="0"/>
                <a:cs typeface="Arial" charset="0"/>
              </a:rPr>
              <a:t>focus</a:t>
            </a:r>
            <a:r>
              <a:rPr lang="nb-NO" altLang="nb-NO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altLang="nb-NO" dirty="0" err="1">
                <a:latin typeface="Arial" charset="0"/>
                <a:ea typeface="Arial" charset="0"/>
                <a:cs typeface="Arial" charset="0"/>
              </a:rPr>
              <a:t>on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465007"/>
            <a:ext cx="10233597" cy="4851658"/>
          </a:xfrm>
        </p:spPr>
        <p:txBody>
          <a:bodyPr/>
          <a:lstStyle/>
          <a:p>
            <a:r>
              <a:rPr lang="en-US" dirty="0"/>
              <a:t>- Monogenic diseases (Mendelian diseases)</a:t>
            </a:r>
            <a:br>
              <a:rPr lang="en-US" dirty="0"/>
            </a:br>
            <a:r>
              <a:rPr lang="en-US" dirty="0"/>
              <a:t>	Affects 6% of population, &gt;7000 conditions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- Molecular pathology and oncology</a:t>
            </a:r>
            <a:br>
              <a:rPr lang="en-US" dirty="0"/>
            </a:br>
            <a:r>
              <a:rPr lang="en-US" dirty="0"/>
              <a:t>	Diagnostics: stratification and sensitive diagnostics</a:t>
            </a:r>
            <a:br>
              <a:rPr lang="en-US" dirty="0"/>
            </a:br>
            <a:r>
              <a:rPr lang="en-US" dirty="0"/>
              <a:t>	Prognostics: e.g. when is chemotherapy </a:t>
            </a:r>
            <a:r>
              <a:rPr lang="en-US" dirty="0" smtClean="0"/>
              <a:t>unnecessary?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Treatment: 	e.g. who will profit from targeted therapy?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- Infectious disease</a:t>
            </a:r>
            <a:br>
              <a:rPr lang="en-US" dirty="0"/>
            </a:br>
            <a:r>
              <a:rPr lang="en-US" dirty="0"/>
              <a:t>	Rapid diagnostics of single and mixed infections</a:t>
            </a:r>
            <a:br>
              <a:rPr lang="en-US" dirty="0"/>
            </a:br>
            <a:r>
              <a:rPr lang="en-US" dirty="0"/>
              <a:t>	Resistance determination and tracing of infectious agents</a:t>
            </a:r>
          </a:p>
          <a:p>
            <a:endParaRPr lang="nb-NO" altLang="nb-NO" sz="2400" kern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b-NO" altLang="nb-NO" sz="2400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Major </a:t>
            </a:r>
            <a:r>
              <a:rPr lang="nb-NO" altLang="nb-NO" sz="2400" kern="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challenge</a:t>
            </a:r>
            <a:r>
              <a:rPr lang="nb-NO" altLang="nb-NO" sz="2400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 Re-</a:t>
            </a:r>
            <a:r>
              <a:rPr lang="nb-NO" altLang="nb-NO" sz="2400" kern="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education</a:t>
            </a:r>
            <a:r>
              <a:rPr lang="nb-NO" altLang="nb-NO" sz="2400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altLang="nb-NO" sz="2400" kern="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nb-NO" altLang="nb-NO" sz="2400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altLang="nb-NO" sz="2400" kern="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health</a:t>
            </a:r>
            <a:r>
              <a:rPr lang="nb-NO" altLang="nb-NO" sz="2400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altLang="nb-NO" sz="2400" kern="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professionals</a:t>
            </a:r>
            <a:endParaRPr lang="nb-NO" altLang="nb-NO" sz="2400" kern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6964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Background</a:t>
            </a:r>
            <a:r>
              <a:rPr lang="nn-NO" dirty="0"/>
              <a:t> – </a:t>
            </a:r>
            <a:r>
              <a:rPr lang="nn-NO" dirty="0" err="1"/>
              <a:t>national</a:t>
            </a:r>
            <a:r>
              <a:rPr lang="nn-NO" dirty="0"/>
              <a:t> </a:t>
            </a:r>
            <a:r>
              <a:rPr lang="nn-NO" dirty="0" err="1"/>
              <a:t>challenges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644039" y="1679904"/>
            <a:ext cx="7841199" cy="430922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nn-NO" dirty="0"/>
              <a:t>National </a:t>
            </a:r>
            <a:r>
              <a:rPr lang="nn-NO" dirty="0" err="1"/>
              <a:t>strategy</a:t>
            </a:r>
            <a:r>
              <a:rPr lang="nn-NO" dirty="0"/>
              <a:t> for </a:t>
            </a:r>
            <a:r>
              <a:rPr lang="nn-NO" dirty="0" err="1"/>
              <a:t>implementation</a:t>
            </a:r>
            <a:r>
              <a:rPr lang="nn-NO" dirty="0"/>
              <a:t> </a:t>
            </a:r>
            <a:r>
              <a:rPr lang="nn-NO" dirty="0" err="1"/>
              <a:t>of</a:t>
            </a:r>
            <a:r>
              <a:rPr lang="nn-NO" dirty="0"/>
              <a:t> </a:t>
            </a:r>
            <a:r>
              <a:rPr lang="nn-NO" dirty="0" err="1"/>
              <a:t>precision</a:t>
            </a:r>
            <a:r>
              <a:rPr lang="nn-NO" dirty="0"/>
              <a:t> </a:t>
            </a:r>
            <a:r>
              <a:rPr lang="nn-NO" dirty="0" err="1"/>
              <a:t>medicine</a:t>
            </a:r>
            <a:r>
              <a:rPr lang="nn-NO" dirty="0"/>
              <a:t> </a:t>
            </a:r>
          </a:p>
          <a:p>
            <a:pPr marL="342900" indent="-342900">
              <a:buFontTx/>
              <a:buChar char="-"/>
            </a:pP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 err="1"/>
              <a:t>Both</a:t>
            </a:r>
            <a:r>
              <a:rPr lang="nn-NO" dirty="0"/>
              <a:t> </a:t>
            </a:r>
            <a:r>
              <a:rPr lang="nn-NO" dirty="0" err="1"/>
              <a:t>political</a:t>
            </a:r>
            <a:r>
              <a:rPr lang="nn-NO" dirty="0"/>
              <a:t> </a:t>
            </a:r>
            <a:r>
              <a:rPr lang="nn-NO" dirty="0" err="1"/>
              <a:t>leaders</a:t>
            </a:r>
            <a:r>
              <a:rPr lang="nn-NO" dirty="0"/>
              <a:t> and </a:t>
            </a:r>
            <a:r>
              <a:rPr lang="nn-NO" dirty="0" err="1"/>
              <a:t>clinicians</a:t>
            </a:r>
            <a:r>
              <a:rPr lang="nn-NO" dirty="0"/>
              <a:t> are </a:t>
            </a:r>
            <a:r>
              <a:rPr lang="nn-NO" dirty="0" err="1"/>
              <a:t>impatient</a:t>
            </a:r>
            <a:endParaRPr lang="nn-NO" dirty="0"/>
          </a:p>
          <a:p>
            <a:pPr marL="342900" indent="-342900">
              <a:buFontTx/>
              <a:buChar char="-"/>
            </a:pP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 err="1"/>
              <a:t>Infrastructure</a:t>
            </a:r>
            <a:r>
              <a:rPr lang="nn-NO" dirty="0"/>
              <a:t> is </a:t>
            </a:r>
            <a:r>
              <a:rPr lang="nn-NO" dirty="0" err="1"/>
              <a:t>needed</a:t>
            </a:r>
            <a:endParaRPr lang="nn-NO" dirty="0"/>
          </a:p>
          <a:p>
            <a:pPr marL="342900" indent="-342900">
              <a:buFontTx/>
              <a:buChar char="-"/>
            </a:pP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 err="1"/>
              <a:t>There</a:t>
            </a:r>
            <a:r>
              <a:rPr lang="nn-NO" dirty="0"/>
              <a:t> is a </a:t>
            </a:r>
            <a:r>
              <a:rPr lang="nn-NO" dirty="0" err="1"/>
              <a:t>need</a:t>
            </a:r>
            <a:r>
              <a:rPr lang="nn-NO" dirty="0"/>
              <a:t> for </a:t>
            </a:r>
            <a:r>
              <a:rPr lang="nn-NO" dirty="0" err="1"/>
              <a:t>national</a:t>
            </a:r>
            <a:r>
              <a:rPr lang="nn-NO" dirty="0"/>
              <a:t> guidelines </a:t>
            </a:r>
            <a:r>
              <a:rPr lang="nn-NO" dirty="0" err="1"/>
              <a:t>on</a:t>
            </a:r>
            <a:r>
              <a:rPr lang="nn-NO" dirty="0"/>
              <a:t> </a:t>
            </a:r>
            <a:r>
              <a:rPr lang="nn-NO" dirty="0" err="1"/>
              <a:t>how</a:t>
            </a:r>
            <a:r>
              <a:rPr lang="nn-NO" dirty="0"/>
              <a:t> </a:t>
            </a:r>
            <a:r>
              <a:rPr lang="nn-NO" dirty="0" err="1"/>
              <a:t>the</a:t>
            </a:r>
            <a:r>
              <a:rPr lang="nn-NO" dirty="0"/>
              <a:t> hospitals </a:t>
            </a:r>
            <a:r>
              <a:rPr lang="nn-NO" dirty="0" err="1"/>
              <a:t>should</a:t>
            </a:r>
            <a:r>
              <a:rPr lang="nn-NO" dirty="0"/>
              <a:t> </a:t>
            </a:r>
            <a:r>
              <a:rPr lang="nn-NO" dirty="0" err="1"/>
              <a:t>implement</a:t>
            </a:r>
            <a:r>
              <a:rPr lang="nn-NO" dirty="0"/>
              <a:t> </a:t>
            </a:r>
            <a:r>
              <a:rPr lang="nn-NO" dirty="0" err="1"/>
              <a:t>precision</a:t>
            </a:r>
            <a:r>
              <a:rPr lang="nn-NO" dirty="0"/>
              <a:t> </a:t>
            </a:r>
            <a:r>
              <a:rPr lang="nn-NO" dirty="0" err="1"/>
              <a:t>medicine</a:t>
            </a:r>
            <a:endParaRPr lang="nn-NO" dirty="0"/>
          </a:p>
          <a:p>
            <a:pPr marL="1085850" lvl="1" indent="-342900">
              <a:buFontTx/>
              <a:buChar char="-"/>
            </a:pPr>
            <a:r>
              <a:rPr lang="nn-NO" dirty="0" err="1"/>
              <a:t>Should</a:t>
            </a:r>
            <a:r>
              <a:rPr lang="nn-NO" dirty="0"/>
              <a:t> </a:t>
            </a:r>
            <a:r>
              <a:rPr lang="nn-NO" dirty="0" err="1"/>
              <a:t>we</a:t>
            </a:r>
            <a:r>
              <a:rPr lang="nn-NO" dirty="0"/>
              <a:t> </a:t>
            </a:r>
            <a:r>
              <a:rPr lang="nn-NO" dirty="0" err="1"/>
              <a:t>implement</a:t>
            </a:r>
            <a:r>
              <a:rPr lang="nn-NO" dirty="0"/>
              <a:t> </a:t>
            </a:r>
            <a:r>
              <a:rPr lang="nb-NO" dirty="0" err="1"/>
              <a:t>large</a:t>
            </a:r>
            <a:r>
              <a:rPr lang="nb-NO" dirty="0"/>
              <a:t> gene panels for all?</a:t>
            </a:r>
            <a:endParaRPr lang="nn-NO" dirty="0"/>
          </a:p>
          <a:p>
            <a:pPr marL="1085850" lvl="1" indent="-342900">
              <a:buFontTx/>
              <a:buChar char="-"/>
            </a:pPr>
            <a:r>
              <a:rPr lang="nn-NO" dirty="0"/>
              <a:t>If </a:t>
            </a:r>
            <a:r>
              <a:rPr lang="nn-NO" dirty="0" err="1"/>
              <a:t>not</a:t>
            </a:r>
            <a:r>
              <a:rPr lang="nn-NO" dirty="0"/>
              <a:t>, </a:t>
            </a:r>
            <a:r>
              <a:rPr lang="nn-NO" dirty="0" err="1"/>
              <a:t>how</a:t>
            </a:r>
            <a:r>
              <a:rPr lang="nn-NO" dirty="0"/>
              <a:t> </a:t>
            </a:r>
            <a:r>
              <a:rPr lang="nn-NO" dirty="0" err="1"/>
              <a:t>should</a:t>
            </a:r>
            <a:r>
              <a:rPr lang="nn-NO" dirty="0"/>
              <a:t> </a:t>
            </a:r>
            <a:r>
              <a:rPr lang="nn-NO" dirty="0" err="1"/>
              <a:t>patients</a:t>
            </a:r>
            <a:r>
              <a:rPr lang="nn-NO" dirty="0"/>
              <a:t> be </a:t>
            </a:r>
            <a:r>
              <a:rPr lang="nn-NO" dirty="0" err="1"/>
              <a:t>stratified</a:t>
            </a:r>
            <a:r>
              <a:rPr lang="nn-NO" dirty="0"/>
              <a:t>?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043" y="464561"/>
            <a:ext cx="2879372" cy="252737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070" y="3386642"/>
            <a:ext cx="2854345" cy="26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9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Background</a:t>
            </a:r>
            <a:r>
              <a:rPr lang="nn-NO" dirty="0"/>
              <a:t> – </a:t>
            </a:r>
            <a:r>
              <a:rPr lang="nn-NO" dirty="0" err="1"/>
              <a:t>local</a:t>
            </a:r>
            <a:r>
              <a:rPr lang="nn-NO" dirty="0"/>
              <a:t> </a:t>
            </a:r>
            <a:r>
              <a:rPr lang="nn-NO" dirty="0" err="1"/>
              <a:t>challenges</a:t>
            </a:r>
            <a:r>
              <a:rPr lang="nn-NO" dirty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386348"/>
            <a:ext cx="10233597" cy="526025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n-NO" dirty="0" err="1"/>
              <a:t>There</a:t>
            </a:r>
            <a:r>
              <a:rPr lang="nn-NO" dirty="0"/>
              <a:t> is an </a:t>
            </a:r>
            <a:r>
              <a:rPr lang="nn-NO" dirty="0" err="1"/>
              <a:t>increasing</a:t>
            </a:r>
            <a:r>
              <a:rPr lang="nn-NO" dirty="0"/>
              <a:t> </a:t>
            </a:r>
            <a:r>
              <a:rPr lang="nn-NO" dirty="0" err="1"/>
              <a:t>focus</a:t>
            </a:r>
            <a:r>
              <a:rPr lang="nn-NO" dirty="0"/>
              <a:t> </a:t>
            </a:r>
            <a:r>
              <a:rPr lang="nn-NO" dirty="0" err="1"/>
              <a:t>on</a:t>
            </a:r>
            <a:r>
              <a:rPr lang="nn-NO" dirty="0"/>
              <a:t> </a:t>
            </a:r>
            <a:r>
              <a:rPr lang="nn-NO" dirty="0" err="1"/>
              <a:t>precision</a:t>
            </a:r>
            <a:r>
              <a:rPr lang="nn-NO" dirty="0"/>
              <a:t> </a:t>
            </a:r>
            <a:r>
              <a:rPr lang="nn-NO" dirty="0" err="1"/>
              <a:t>medicine</a:t>
            </a:r>
            <a:r>
              <a:rPr lang="nn-NO" dirty="0"/>
              <a:t> and </a:t>
            </a:r>
            <a:r>
              <a:rPr lang="nn-NO" dirty="0" err="1"/>
              <a:t>its</a:t>
            </a:r>
            <a:r>
              <a:rPr lang="nn-NO" dirty="0"/>
              <a:t> </a:t>
            </a:r>
            <a:r>
              <a:rPr lang="nn-NO" dirty="0" err="1"/>
              <a:t>use</a:t>
            </a:r>
            <a:r>
              <a:rPr lang="nn-NO" dirty="0"/>
              <a:t> in </a:t>
            </a:r>
            <a:r>
              <a:rPr lang="nn-NO" dirty="0" err="1"/>
              <a:t>treatment</a:t>
            </a:r>
            <a:r>
              <a:rPr lang="nn-NO" dirty="0"/>
              <a:t> </a:t>
            </a:r>
            <a:r>
              <a:rPr lang="nn-NO" dirty="0" err="1"/>
              <a:t>stratification</a:t>
            </a:r>
            <a:endParaRPr lang="nn-NO" dirty="0"/>
          </a:p>
          <a:p>
            <a:pPr marL="1085850" lvl="1" indent="-342900">
              <a:buFontTx/>
              <a:buChar char="-"/>
            </a:pPr>
            <a:r>
              <a:rPr lang="nn-NO" dirty="0" err="1"/>
              <a:t>We</a:t>
            </a:r>
            <a:r>
              <a:rPr lang="nn-NO" dirty="0"/>
              <a:t> </a:t>
            </a:r>
            <a:r>
              <a:rPr lang="nn-NO" dirty="0" err="1"/>
              <a:t>expect</a:t>
            </a:r>
            <a:r>
              <a:rPr lang="nn-NO" dirty="0"/>
              <a:t> an </a:t>
            </a:r>
            <a:r>
              <a:rPr lang="nn-NO" dirty="0" err="1"/>
              <a:t>increasing</a:t>
            </a:r>
            <a:r>
              <a:rPr lang="nn-NO" dirty="0"/>
              <a:t> </a:t>
            </a:r>
            <a:r>
              <a:rPr lang="nn-NO" dirty="0" err="1"/>
              <a:t>number</a:t>
            </a:r>
            <a:r>
              <a:rPr lang="nn-NO" dirty="0"/>
              <a:t> </a:t>
            </a:r>
            <a:r>
              <a:rPr lang="nn-NO" dirty="0" err="1"/>
              <a:t>of</a:t>
            </a:r>
            <a:r>
              <a:rPr lang="nn-NO" dirty="0"/>
              <a:t> </a:t>
            </a:r>
            <a:r>
              <a:rPr lang="nn-NO" dirty="0" err="1"/>
              <a:t>requests</a:t>
            </a:r>
            <a:r>
              <a:rPr lang="nn-NO" dirty="0"/>
              <a:t> for </a:t>
            </a:r>
            <a:r>
              <a:rPr lang="nn-NO" dirty="0" err="1"/>
              <a:t>diagnostic</a:t>
            </a:r>
            <a:r>
              <a:rPr lang="nn-NO" dirty="0"/>
              <a:t> tests </a:t>
            </a:r>
            <a:r>
              <a:rPr lang="nn-NO" dirty="0" err="1"/>
              <a:t>that</a:t>
            </a:r>
            <a:r>
              <a:rPr lang="nn-NO" dirty="0"/>
              <a:t> </a:t>
            </a:r>
            <a:r>
              <a:rPr lang="nn-NO" dirty="0" err="1"/>
              <a:t>can</a:t>
            </a:r>
            <a:r>
              <a:rPr lang="nn-NO" dirty="0"/>
              <a:t> </a:t>
            </a:r>
            <a:r>
              <a:rPr lang="nn-NO" dirty="0" err="1"/>
              <a:t>predict</a:t>
            </a:r>
            <a:r>
              <a:rPr lang="nn-NO" dirty="0"/>
              <a:t> </a:t>
            </a:r>
            <a:r>
              <a:rPr lang="nn-NO" dirty="0" err="1"/>
              <a:t>response</a:t>
            </a:r>
            <a:r>
              <a:rPr lang="nn-NO" dirty="0"/>
              <a:t> to </a:t>
            </a:r>
            <a:r>
              <a:rPr lang="nn-NO" dirty="0" err="1"/>
              <a:t>treatment</a:t>
            </a:r>
            <a:r>
              <a:rPr lang="nn-NO" dirty="0"/>
              <a:t>.</a:t>
            </a:r>
          </a:p>
          <a:p>
            <a:pPr marL="342900" indent="-342900">
              <a:buFontTx/>
              <a:buChar char="-"/>
            </a:pP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/>
              <a:t>Haukeland U</a:t>
            </a:r>
            <a:r>
              <a:rPr lang="nn-NO" dirty="0" smtClean="0"/>
              <a:t>niversity </a:t>
            </a:r>
            <a:r>
              <a:rPr lang="nn-NO" dirty="0"/>
              <a:t>H</a:t>
            </a:r>
            <a:r>
              <a:rPr lang="nn-NO" dirty="0" smtClean="0"/>
              <a:t>ospital </a:t>
            </a:r>
            <a:r>
              <a:rPr lang="nn-NO" dirty="0"/>
              <a:t>do </a:t>
            </a:r>
            <a:r>
              <a:rPr lang="nn-NO" dirty="0" err="1"/>
              <a:t>not</a:t>
            </a:r>
            <a:r>
              <a:rPr lang="nn-NO" dirty="0"/>
              <a:t> provide all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gentic</a:t>
            </a:r>
            <a:r>
              <a:rPr lang="nn-NO" dirty="0"/>
              <a:t> tests </a:t>
            </a:r>
            <a:r>
              <a:rPr lang="nn-NO" dirty="0" err="1"/>
              <a:t>that</a:t>
            </a:r>
            <a:r>
              <a:rPr lang="nn-NO" dirty="0"/>
              <a:t> are </a:t>
            </a:r>
            <a:r>
              <a:rPr lang="nn-NO" dirty="0" err="1"/>
              <a:t>required</a:t>
            </a:r>
            <a:r>
              <a:rPr lang="nn-NO" dirty="0"/>
              <a:t> in </a:t>
            </a:r>
            <a:r>
              <a:rPr lang="nn-NO" dirty="0" err="1"/>
              <a:t>the</a:t>
            </a:r>
            <a:r>
              <a:rPr lang="nn-NO" dirty="0"/>
              <a:t> </a:t>
            </a:r>
            <a:r>
              <a:rPr lang="nn-NO" dirty="0" err="1"/>
              <a:t>current</a:t>
            </a:r>
            <a:r>
              <a:rPr lang="nn-NO" dirty="0"/>
              <a:t> </a:t>
            </a:r>
            <a:r>
              <a:rPr lang="nn-NO" dirty="0" err="1"/>
              <a:t>national</a:t>
            </a:r>
            <a:r>
              <a:rPr lang="nn-NO" dirty="0"/>
              <a:t> </a:t>
            </a:r>
            <a:r>
              <a:rPr lang="nn-NO" dirty="0" smtClean="0"/>
              <a:t>guidelines</a:t>
            </a:r>
          </a:p>
          <a:p>
            <a:pPr marL="342900" indent="-342900">
              <a:buFontTx/>
              <a:buChar char="-"/>
            </a:pP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 smtClean="0"/>
              <a:t>Cancer </a:t>
            </a:r>
            <a:r>
              <a:rPr lang="nn-NO" dirty="0" err="1" smtClean="0"/>
              <a:t>genomics</a:t>
            </a:r>
            <a:r>
              <a:rPr lang="nn-NO" dirty="0" smtClean="0"/>
              <a:t> </a:t>
            </a:r>
            <a:r>
              <a:rPr lang="nn-NO" dirty="0"/>
              <a:t>for </a:t>
            </a:r>
            <a:r>
              <a:rPr lang="nn-NO" dirty="0" err="1"/>
              <a:t>diagnostic</a:t>
            </a:r>
            <a:r>
              <a:rPr lang="nn-NO" dirty="0"/>
              <a:t> </a:t>
            </a:r>
            <a:r>
              <a:rPr lang="nn-NO" dirty="0" err="1"/>
              <a:t>use</a:t>
            </a:r>
            <a:r>
              <a:rPr lang="nn-NO" dirty="0"/>
              <a:t> </a:t>
            </a:r>
            <a:r>
              <a:rPr lang="nn-NO" dirty="0" smtClean="0"/>
              <a:t>is </a:t>
            </a:r>
            <a:r>
              <a:rPr lang="nn-NO" dirty="0" err="1" smtClean="0"/>
              <a:t>currently</a:t>
            </a:r>
            <a:r>
              <a:rPr lang="nn-NO" dirty="0" smtClean="0"/>
              <a:t> done </a:t>
            </a:r>
            <a:r>
              <a:rPr lang="nn-NO" dirty="0"/>
              <a:t>in </a:t>
            </a:r>
            <a:r>
              <a:rPr lang="nn-NO" dirty="0" err="1"/>
              <a:t>several</a:t>
            </a:r>
            <a:r>
              <a:rPr lang="nn-NO" dirty="0"/>
              <a:t> </a:t>
            </a:r>
            <a:r>
              <a:rPr lang="nn-NO" dirty="0" err="1"/>
              <a:t>of</a:t>
            </a:r>
            <a:r>
              <a:rPr lang="nn-NO" dirty="0"/>
              <a:t> </a:t>
            </a:r>
            <a:r>
              <a:rPr lang="nn-NO" dirty="0" err="1"/>
              <a:t>our</a:t>
            </a:r>
            <a:r>
              <a:rPr lang="nn-NO" dirty="0"/>
              <a:t> </a:t>
            </a:r>
            <a:r>
              <a:rPr lang="nn-NO" dirty="0" err="1"/>
              <a:t>departments</a:t>
            </a:r>
            <a:r>
              <a:rPr lang="nn-NO" dirty="0"/>
              <a:t> (</a:t>
            </a:r>
            <a:r>
              <a:rPr lang="nn-NO" dirty="0" err="1"/>
              <a:t>Pathology</a:t>
            </a:r>
            <a:r>
              <a:rPr lang="nn-NO" dirty="0"/>
              <a:t>, Medical </a:t>
            </a:r>
            <a:r>
              <a:rPr lang="nn-NO" dirty="0" err="1"/>
              <a:t>genetics</a:t>
            </a:r>
            <a:r>
              <a:rPr lang="nn-NO" dirty="0"/>
              <a:t> and Medical </a:t>
            </a:r>
            <a:r>
              <a:rPr lang="nn-NO" dirty="0" err="1"/>
              <a:t>biochemistry</a:t>
            </a:r>
            <a:r>
              <a:rPr lang="nn-NO" dirty="0"/>
              <a:t>)</a:t>
            </a:r>
          </a:p>
          <a:p>
            <a:pPr marL="1085850" lvl="1" indent="-342900">
              <a:buFontTx/>
              <a:buChar char="-"/>
            </a:pPr>
            <a:r>
              <a:rPr lang="nn-NO" dirty="0" err="1"/>
              <a:t>Samples</a:t>
            </a:r>
            <a:r>
              <a:rPr lang="nn-NO" dirty="0"/>
              <a:t> are </a:t>
            </a:r>
            <a:r>
              <a:rPr lang="nn-NO" dirty="0" err="1"/>
              <a:t>largely</a:t>
            </a:r>
            <a:r>
              <a:rPr lang="nn-NO" dirty="0"/>
              <a:t> from </a:t>
            </a:r>
            <a:r>
              <a:rPr lang="nn-NO" dirty="0" err="1"/>
              <a:t>our</a:t>
            </a:r>
            <a:r>
              <a:rPr lang="nn-NO" dirty="0"/>
              <a:t> </a:t>
            </a:r>
            <a:r>
              <a:rPr lang="nn-NO" dirty="0" err="1"/>
              <a:t>own</a:t>
            </a:r>
            <a:r>
              <a:rPr lang="nn-NO" dirty="0"/>
              <a:t> hospital, but </a:t>
            </a:r>
            <a:r>
              <a:rPr lang="nn-NO" dirty="0" err="1"/>
              <a:t>also</a:t>
            </a:r>
            <a:r>
              <a:rPr lang="nn-NO" dirty="0"/>
              <a:t> from </a:t>
            </a:r>
            <a:r>
              <a:rPr lang="nn-NO" dirty="0" err="1"/>
              <a:t>the</a:t>
            </a:r>
            <a:r>
              <a:rPr lang="nn-NO" dirty="0"/>
              <a:t> rest </a:t>
            </a:r>
            <a:r>
              <a:rPr lang="nn-NO" dirty="0" err="1"/>
              <a:t>of</a:t>
            </a:r>
            <a:r>
              <a:rPr lang="nn-NO" dirty="0"/>
              <a:t> Helse Vest as </a:t>
            </a:r>
            <a:r>
              <a:rPr lang="nn-NO" dirty="0" err="1"/>
              <a:t>well</a:t>
            </a:r>
            <a:r>
              <a:rPr lang="nn-NO" dirty="0"/>
              <a:t> as </a:t>
            </a:r>
            <a:r>
              <a:rPr lang="nn-NO" dirty="0" err="1"/>
              <a:t>other</a:t>
            </a:r>
            <a:r>
              <a:rPr lang="nn-NO" dirty="0"/>
              <a:t> regions </a:t>
            </a:r>
            <a:r>
              <a:rPr lang="nn-NO" dirty="0" err="1"/>
              <a:t>of</a:t>
            </a:r>
            <a:r>
              <a:rPr lang="nn-NO" dirty="0"/>
              <a:t> </a:t>
            </a:r>
            <a:r>
              <a:rPr lang="nn-NO" dirty="0" err="1"/>
              <a:t>Norway</a:t>
            </a:r>
            <a:endParaRPr lang="nn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259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5469" y="417615"/>
            <a:ext cx="10233597" cy="1008062"/>
          </a:xfrm>
        </p:spPr>
        <p:txBody>
          <a:bodyPr/>
          <a:lstStyle/>
          <a:p>
            <a:r>
              <a:rPr lang="nn-NO" dirty="0"/>
              <a:t>Cancer </a:t>
            </a:r>
            <a:r>
              <a:rPr lang="nn-NO" dirty="0" err="1"/>
              <a:t>genomics</a:t>
            </a:r>
            <a:r>
              <a:rPr lang="nn-NO" dirty="0"/>
              <a:t> in </a:t>
            </a:r>
            <a:r>
              <a:rPr lang="nn-NO" dirty="0" err="1"/>
              <a:t>diagnostics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258529"/>
            <a:ext cx="10233597" cy="505813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b-NO" dirty="0" err="1"/>
              <a:t>Requirements</a:t>
            </a:r>
            <a:r>
              <a:rPr lang="nb-NO" dirty="0"/>
              <a:t> for </a:t>
            </a:r>
            <a:r>
              <a:rPr lang="nb-NO" dirty="0" err="1"/>
              <a:t>routine</a:t>
            </a:r>
            <a:r>
              <a:rPr lang="nb-NO" dirty="0"/>
              <a:t> </a:t>
            </a:r>
            <a:r>
              <a:rPr lang="nb-NO" dirty="0" err="1"/>
              <a:t>laboratories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quite</a:t>
            </a:r>
            <a:r>
              <a:rPr lang="nb-NO" dirty="0"/>
              <a:t> different </a:t>
            </a:r>
            <a:r>
              <a:rPr lang="nb-NO" dirty="0" err="1"/>
              <a:t>than</a:t>
            </a:r>
            <a:r>
              <a:rPr lang="nb-NO" dirty="0"/>
              <a:t> in </a:t>
            </a:r>
            <a:r>
              <a:rPr lang="nb-NO" dirty="0" err="1"/>
              <a:t>research</a:t>
            </a:r>
            <a:endParaRPr lang="nb-NO" dirty="0"/>
          </a:p>
          <a:p>
            <a:pPr marL="342900" indent="-342900">
              <a:buFontTx/>
              <a:buChar char="-"/>
            </a:pPr>
            <a:endParaRPr lang="nb-NO" dirty="0"/>
          </a:p>
          <a:p>
            <a:pPr marL="342900" indent="-342900">
              <a:buFontTx/>
              <a:buChar char="-"/>
            </a:pPr>
            <a:r>
              <a:rPr lang="nb-NO" dirty="0"/>
              <a:t>All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laboratories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accredited</a:t>
            </a:r>
            <a:r>
              <a:rPr lang="nb-NO" dirty="0"/>
              <a:t> and run analyses </a:t>
            </a:r>
            <a:r>
              <a:rPr lang="nb-NO" dirty="0" err="1"/>
              <a:t>according</a:t>
            </a:r>
            <a:r>
              <a:rPr lang="nb-NO" dirty="0"/>
              <a:t> to stringent </a:t>
            </a:r>
            <a:r>
              <a:rPr lang="nb-NO" dirty="0" err="1"/>
              <a:t>protocols</a:t>
            </a:r>
            <a:endParaRPr lang="nb-NO" dirty="0"/>
          </a:p>
          <a:p>
            <a:pPr marL="1085850" lvl="1" indent="-342900">
              <a:buFontTx/>
              <a:buChar char="-"/>
            </a:pPr>
            <a:r>
              <a:rPr lang="nb-NO" dirty="0"/>
              <a:t>Run to run-</a:t>
            </a:r>
            <a:r>
              <a:rPr lang="nb-NO" dirty="0" err="1"/>
              <a:t>variation</a:t>
            </a:r>
            <a:r>
              <a:rPr lang="nb-NO" dirty="0"/>
              <a:t> </a:t>
            </a:r>
            <a:r>
              <a:rPr lang="nb-NO" u="sng" dirty="0"/>
              <a:t>must</a:t>
            </a:r>
            <a:r>
              <a:rPr lang="nb-NO" dirty="0"/>
              <a:t> be </a:t>
            </a:r>
            <a:r>
              <a:rPr lang="nb-NO" dirty="0" err="1"/>
              <a:t>low</a:t>
            </a:r>
            <a:endParaRPr lang="nb-NO" dirty="0"/>
          </a:p>
          <a:p>
            <a:pPr marL="1085850" lvl="1" indent="-342900">
              <a:buFontTx/>
              <a:buChar char="-"/>
            </a:pPr>
            <a:r>
              <a:rPr lang="nb-NO" dirty="0" err="1"/>
              <a:t>Everything</a:t>
            </a:r>
            <a:r>
              <a:rPr lang="nb-NO" dirty="0"/>
              <a:t> must be </a:t>
            </a:r>
            <a:r>
              <a:rPr lang="nb-NO" dirty="0" err="1"/>
              <a:t>thouroughly</a:t>
            </a:r>
            <a:r>
              <a:rPr lang="nb-NO" dirty="0"/>
              <a:t> </a:t>
            </a:r>
            <a:r>
              <a:rPr lang="nb-NO" dirty="0" err="1"/>
              <a:t>documented</a:t>
            </a:r>
            <a:endParaRPr lang="nb-NO" dirty="0"/>
          </a:p>
          <a:p>
            <a:pPr marL="1085850" lvl="1" indent="-342900">
              <a:buFontTx/>
              <a:buChar char="-"/>
            </a:pPr>
            <a:r>
              <a:rPr lang="nb-NO" dirty="0" err="1"/>
              <a:t>Quality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is a </a:t>
            </a:r>
            <a:r>
              <a:rPr lang="nb-NO" dirty="0" err="1"/>
              <a:t>big</a:t>
            </a:r>
            <a:r>
              <a:rPr lang="nb-NO" dirty="0"/>
              <a:t> part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daily</a:t>
            </a:r>
            <a:r>
              <a:rPr lang="nb-NO" dirty="0"/>
              <a:t> </a:t>
            </a:r>
            <a:r>
              <a:rPr lang="nb-NO" dirty="0" err="1"/>
              <a:t>tasks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 marL="342900" indent="-342900">
              <a:buFontTx/>
              <a:buChar char="-"/>
            </a:pPr>
            <a:r>
              <a:rPr lang="nb-NO" dirty="0" err="1"/>
              <a:t>Interpretation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sequence</a:t>
            </a:r>
            <a:r>
              <a:rPr lang="nb-NO" dirty="0"/>
              <a:t> variants </a:t>
            </a:r>
            <a:r>
              <a:rPr lang="nb-NO" dirty="0" err="1"/>
              <a:t>will</a:t>
            </a:r>
            <a:r>
              <a:rPr lang="nb-NO" dirty="0"/>
              <a:t> be a major </a:t>
            </a:r>
            <a:r>
              <a:rPr lang="nb-NO" dirty="0" err="1"/>
              <a:t>task</a:t>
            </a:r>
            <a:r>
              <a:rPr lang="nb-NO" dirty="0"/>
              <a:t>, and </a:t>
            </a:r>
            <a:r>
              <a:rPr lang="nb-NO" dirty="0" err="1"/>
              <a:t>finding</a:t>
            </a:r>
            <a:r>
              <a:rPr lang="nb-NO" dirty="0"/>
              <a:t>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necessary</a:t>
            </a:r>
            <a:r>
              <a:rPr lang="nb-NO" dirty="0"/>
              <a:t> </a:t>
            </a:r>
            <a:r>
              <a:rPr lang="nb-NO" dirty="0" err="1"/>
              <a:t>competence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smtClean="0"/>
              <a:t>a major </a:t>
            </a:r>
            <a:r>
              <a:rPr lang="nb-NO" dirty="0" err="1"/>
              <a:t>challenge</a:t>
            </a:r>
            <a:endParaRPr lang="nb-NO" dirty="0"/>
          </a:p>
          <a:p>
            <a:pPr marL="1085850" lvl="1" indent="-34290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713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The cancer </a:t>
            </a:r>
            <a:r>
              <a:rPr lang="nn-NO" dirty="0" err="1"/>
              <a:t>genomics</a:t>
            </a:r>
            <a:r>
              <a:rPr lang="nn-NO" dirty="0"/>
              <a:t> </a:t>
            </a:r>
            <a:r>
              <a:rPr lang="nn-NO" dirty="0" err="1"/>
              <a:t>project</a:t>
            </a:r>
            <a:r>
              <a:rPr lang="nn-NO" dirty="0"/>
              <a:t> at Haukeland U</a:t>
            </a:r>
            <a:r>
              <a:rPr lang="nn-NO" dirty="0" smtClean="0"/>
              <a:t>niversity Hospital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1845" y="1367915"/>
            <a:ext cx="11050220" cy="90333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n-NO" dirty="0" err="1"/>
              <a:t>Local</a:t>
            </a:r>
            <a:r>
              <a:rPr lang="nn-NO" dirty="0"/>
              <a:t> </a:t>
            </a:r>
            <a:r>
              <a:rPr lang="nn-NO" dirty="0" err="1"/>
              <a:t>project</a:t>
            </a:r>
            <a:r>
              <a:rPr lang="nn-NO" dirty="0"/>
              <a:t> </a:t>
            </a:r>
            <a:r>
              <a:rPr lang="nn-NO" dirty="0" smtClean="0"/>
              <a:t>in Laboratorieklinikken</a:t>
            </a: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/>
              <a:t>Reference </a:t>
            </a:r>
            <a:r>
              <a:rPr lang="nn-NO" dirty="0" err="1"/>
              <a:t>group</a:t>
            </a:r>
            <a:r>
              <a:rPr lang="nn-NO" dirty="0"/>
              <a:t> </a:t>
            </a:r>
            <a:r>
              <a:rPr lang="nn-NO" dirty="0" err="1"/>
              <a:t>with</a:t>
            </a:r>
            <a:r>
              <a:rPr lang="nn-NO" dirty="0"/>
              <a:t> </a:t>
            </a:r>
            <a:r>
              <a:rPr lang="nn-NO" dirty="0" err="1"/>
              <a:t>clinicians</a:t>
            </a:r>
            <a:r>
              <a:rPr lang="nn-NO" dirty="0"/>
              <a:t> from </a:t>
            </a:r>
            <a:r>
              <a:rPr lang="nn-NO" dirty="0" err="1"/>
              <a:t>the</a:t>
            </a:r>
            <a:r>
              <a:rPr lang="nn-NO" dirty="0"/>
              <a:t> hospital</a:t>
            </a:r>
          </a:p>
          <a:p>
            <a:pPr marL="342900" indent="-342900">
              <a:buFontTx/>
              <a:buChar char="-"/>
            </a:pPr>
            <a:endParaRPr lang="nn-NO" dirty="0"/>
          </a:p>
          <a:p>
            <a:pPr marL="342900" indent="-342900">
              <a:buFontTx/>
              <a:buChar char="-"/>
            </a:pPr>
            <a:endParaRPr lang="nn-NO" dirty="0"/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72" y="1446158"/>
            <a:ext cx="3378200" cy="50800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77" y="2453003"/>
            <a:ext cx="4235680" cy="282731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003"/>
            <a:ext cx="4226887" cy="282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6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The cancer </a:t>
            </a:r>
            <a:r>
              <a:rPr lang="nn-NO" dirty="0" err="1"/>
              <a:t>genomics</a:t>
            </a:r>
            <a:r>
              <a:rPr lang="nn-NO" dirty="0"/>
              <a:t> </a:t>
            </a:r>
            <a:r>
              <a:rPr lang="nn-NO" dirty="0" err="1"/>
              <a:t>project</a:t>
            </a:r>
            <a:r>
              <a:rPr lang="nn-NO" dirty="0"/>
              <a:t> at Haukeland U</a:t>
            </a:r>
            <a:r>
              <a:rPr lang="nn-NO" dirty="0" smtClean="0"/>
              <a:t>niversity </a:t>
            </a:r>
            <a:r>
              <a:rPr lang="nn-NO" dirty="0"/>
              <a:t>H</a:t>
            </a:r>
            <a:r>
              <a:rPr lang="nn-NO" dirty="0" smtClean="0"/>
              <a:t>ospital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9201" y="2299412"/>
            <a:ext cx="10233597" cy="303354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n-NO" dirty="0"/>
              <a:t>Cancer </a:t>
            </a:r>
            <a:r>
              <a:rPr lang="nn-NO" dirty="0" err="1"/>
              <a:t>genomics</a:t>
            </a:r>
            <a:r>
              <a:rPr lang="nn-NO" dirty="0"/>
              <a:t> </a:t>
            </a:r>
            <a:r>
              <a:rPr lang="nn-NO" dirty="0" err="1"/>
              <a:t>will</a:t>
            </a:r>
            <a:r>
              <a:rPr lang="nn-NO" dirty="0"/>
              <a:t> be </a:t>
            </a:r>
            <a:r>
              <a:rPr lang="nn-NO" dirty="0" err="1"/>
              <a:t>organized</a:t>
            </a:r>
            <a:r>
              <a:rPr lang="nn-NO" dirty="0"/>
              <a:t> as a separate </a:t>
            </a:r>
            <a:r>
              <a:rPr lang="nn-NO" dirty="0" err="1"/>
              <a:t>unit</a:t>
            </a:r>
            <a:r>
              <a:rPr lang="nn-NO" dirty="0"/>
              <a:t> </a:t>
            </a:r>
          </a:p>
          <a:p>
            <a:pPr marL="342900" indent="-342900">
              <a:buFontTx/>
              <a:buChar char="-"/>
            </a:pP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 err="1"/>
              <a:t>We</a:t>
            </a:r>
            <a:r>
              <a:rPr lang="nn-NO" dirty="0"/>
              <a:t> </a:t>
            </a:r>
            <a:r>
              <a:rPr lang="nn-NO" dirty="0" err="1"/>
              <a:t>want</a:t>
            </a:r>
            <a:r>
              <a:rPr lang="nn-NO" dirty="0"/>
              <a:t> to </a:t>
            </a:r>
            <a:r>
              <a:rPr lang="nn-NO" dirty="0" err="1"/>
              <a:t>organize</a:t>
            </a:r>
            <a:r>
              <a:rPr lang="nn-NO" dirty="0"/>
              <a:t> </a:t>
            </a:r>
            <a:r>
              <a:rPr lang="nn-NO" dirty="0" err="1"/>
              <a:t>our</a:t>
            </a:r>
            <a:r>
              <a:rPr lang="nn-NO" dirty="0"/>
              <a:t> </a:t>
            </a:r>
            <a:r>
              <a:rPr lang="nn-NO" dirty="0" err="1"/>
              <a:t>activity</a:t>
            </a:r>
            <a:r>
              <a:rPr lang="nn-NO" dirty="0"/>
              <a:t> in </a:t>
            </a:r>
            <a:r>
              <a:rPr lang="nn-NO" dirty="0" err="1"/>
              <a:t>way</a:t>
            </a:r>
            <a:r>
              <a:rPr lang="nn-NO" dirty="0"/>
              <a:t> </a:t>
            </a:r>
            <a:r>
              <a:rPr lang="nn-NO" dirty="0" err="1"/>
              <a:t>that</a:t>
            </a:r>
            <a:r>
              <a:rPr lang="nn-NO" dirty="0"/>
              <a:t> </a:t>
            </a:r>
            <a:r>
              <a:rPr lang="nn-NO" dirty="0" err="1"/>
              <a:t>allows</a:t>
            </a:r>
            <a:r>
              <a:rPr lang="nn-NO" dirty="0"/>
              <a:t> </a:t>
            </a:r>
            <a:r>
              <a:rPr lang="nn-NO" dirty="0" err="1"/>
              <a:t>our</a:t>
            </a:r>
            <a:r>
              <a:rPr lang="nn-NO" dirty="0"/>
              <a:t> </a:t>
            </a:r>
            <a:r>
              <a:rPr lang="nn-NO" dirty="0" err="1"/>
              <a:t>diagnostic</a:t>
            </a:r>
            <a:r>
              <a:rPr lang="nn-NO" dirty="0"/>
              <a:t> pipeline to handle </a:t>
            </a:r>
            <a:r>
              <a:rPr lang="nn-NO" dirty="0" err="1"/>
              <a:t>increasing</a:t>
            </a:r>
            <a:r>
              <a:rPr lang="nn-NO" dirty="0"/>
              <a:t> </a:t>
            </a:r>
            <a:r>
              <a:rPr lang="nn-NO" dirty="0" err="1"/>
              <a:t>volumes</a:t>
            </a:r>
            <a:r>
              <a:rPr lang="nn-NO" dirty="0"/>
              <a:t>, from </a:t>
            </a:r>
            <a:r>
              <a:rPr lang="nn-NO" dirty="0" err="1"/>
              <a:t>both</a:t>
            </a:r>
            <a:r>
              <a:rPr lang="nn-NO" dirty="0"/>
              <a:t> </a:t>
            </a:r>
            <a:r>
              <a:rPr lang="nn-NO" dirty="0" err="1"/>
              <a:t>blood</a:t>
            </a:r>
            <a:r>
              <a:rPr lang="nn-NO" dirty="0"/>
              <a:t> (</a:t>
            </a:r>
            <a:r>
              <a:rPr lang="nn-NO" dirty="0" err="1"/>
              <a:t>e.g</a:t>
            </a:r>
            <a:r>
              <a:rPr lang="nn-NO" dirty="0"/>
              <a:t>. </a:t>
            </a:r>
            <a:r>
              <a:rPr lang="nn-NO" dirty="0" err="1"/>
              <a:t>liquid</a:t>
            </a:r>
            <a:r>
              <a:rPr lang="nn-NO" dirty="0"/>
              <a:t> </a:t>
            </a:r>
            <a:r>
              <a:rPr lang="nn-NO" dirty="0" err="1"/>
              <a:t>biopsies</a:t>
            </a:r>
            <a:r>
              <a:rPr lang="nn-NO" dirty="0"/>
              <a:t>) and solid tumors</a:t>
            </a:r>
            <a:br>
              <a:rPr lang="nn-NO" dirty="0"/>
            </a:br>
            <a:endParaRPr lang="nn-NO" dirty="0"/>
          </a:p>
          <a:p>
            <a:pPr marL="342900" indent="-342900">
              <a:buFontTx/>
              <a:buChar char="-"/>
            </a:pPr>
            <a:r>
              <a:rPr lang="nn-NO" dirty="0"/>
              <a:t>The goal is a </a:t>
            </a:r>
            <a:r>
              <a:rPr lang="nn-NO" dirty="0" err="1"/>
              <a:t>better</a:t>
            </a:r>
            <a:r>
              <a:rPr lang="nn-NO" dirty="0"/>
              <a:t> service to </a:t>
            </a:r>
            <a:r>
              <a:rPr lang="nn-NO" dirty="0" err="1"/>
              <a:t>our</a:t>
            </a:r>
            <a:r>
              <a:rPr lang="nn-NO" dirty="0"/>
              <a:t> </a:t>
            </a:r>
            <a:r>
              <a:rPr lang="nn-NO" dirty="0" err="1"/>
              <a:t>clinicians</a:t>
            </a:r>
            <a:r>
              <a:rPr lang="nn-NO" dirty="0"/>
              <a:t>, and </a:t>
            </a:r>
            <a:r>
              <a:rPr lang="nn-NO" dirty="0" err="1"/>
              <a:t>improved</a:t>
            </a:r>
            <a:r>
              <a:rPr lang="nn-NO" dirty="0"/>
              <a:t> </a:t>
            </a:r>
            <a:r>
              <a:rPr lang="nn-NO" dirty="0" err="1"/>
              <a:t>treatment</a:t>
            </a:r>
            <a:r>
              <a:rPr lang="nn-NO" dirty="0"/>
              <a:t> </a:t>
            </a:r>
            <a:r>
              <a:rPr lang="nn-NO" dirty="0" err="1"/>
              <a:t>of</a:t>
            </a:r>
            <a:r>
              <a:rPr lang="nn-NO" dirty="0"/>
              <a:t> </a:t>
            </a:r>
            <a:r>
              <a:rPr lang="nn-NO" dirty="0" err="1"/>
              <a:t>our</a:t>
            </a:r>
            <a:r>
              <a:rPr lang="nn-NO" dirty="0"/>
              <a:t> </a:t>
            </a:r>
            <a:r>
              <a:rPr lang="nn-NO" dirty="0" err="1"/>
              <a:t>patients</a:t>
            </a:r>
            <a:r>
              <a:rPr lang="nn-NO" dirty="0"/>
              <a:t> 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0656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The cancer </a:t>
            </a:r>
            <a:r>
              <a:rPr lang="nn-NO" dirty="0" err="1"/>
              <a:t>genomics</a:t>
            </a:r>
            <a:r>
              <a:rPr lang="nn-NO" dirty="0"/>
              <a:t> </a:t>
            </a:r>
            <a:r>
              <a:rPr lang="nn-NO" dirty="0" err="1"/>
              <a:t>project</a:t>
            </a:r>
            <a:r>
              <a:rPr lang="nn-NO" dirty="0"/>
              <a:t> at Haukeland U</a:t>
            </a:r>
            <a:r>
              <a:rPr lang="nn-NO" dirty="0" smtClean="0"/>
              <a:t>niversity </a:t>
            </a:r>
            <a:r>
              <a:rPr lang="nn-NO" dirty="0"/>
              <a:t>H</a:t>
            </a:r>
            <a:r>
              <a:rPr lang="nn-NO" dirty="0" smtClean="0"/>
              <a:t>ospital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547447"/>
            <a:ext cx="10233597" cy="4769218"/>
          </a:xfrm>
        </p:spPr>
        <p:txBody>
          <a:bodyPr>
            <a:normAutofit/>
          </a:bodyPr>
          <a:lstStyle/>
          <a:p>
            <a:pPr marL="342900" lvl="0" indent="-342900" fontAlgn="base">
              <a:buFontTx/>
              <a:buChar char="-"/>
            </a:pP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To a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large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extent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this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is a </a:t>
            </a:r>
            <a:r>
              <a:rPr lang="nn-NO" u="sng" dirty="0" err="1">
                <a:effectLst>
                  <a:outerShdw sx="0" sy="0">
                    <a:srgbClr val="000000"/>
                  </a:outerShdw>
                </a:effectLst>
              </a:rPr>
              <a:t>logistics</a:t>
            </a:r>
            <a:r>
              <a:rPr lang="nn-NO" u="sng" dirty="0">
                <a:effectLst>
                  <a:outerShdw sx="0" sy="0">
                    <a:srgbClr val="000000"/>
                  </a:outerShdw>
                </a:effectLst>
              </a:rPr>
              <a:t> and </a:t>
            </a:r>
            <a:r>
              <a:rPr lang="nn-NO" u="sng" dirty="0" err="1">
                <a:effectLst>
                  <a:outerShdw sx="0" sy="0">
                    <a:srgbClr val="000000"/>
                  </a:outerShdw>
                </a:effectLst>
              </a:rPr>
              <a:t>organizational</a:t>
            </a:r>
            <a:r>
              <a:rPr lang="nn-NO" u="sng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u="sng" dirty="0" err="1">
                <a:effectLst>
                  <a:outerShdw sx="0" sy="0">
                    <a:srgbClr val="000000"/>
                  </a:outerShdw>
                </a:effectLst>
              </a:rPr>
              <a:t>project</a:t>
            </a:r>
            <a:endParaRPr lang="nn-NO" u="sng" dirty="0">
              <a:effectLst>
                <a:outerShdw sx="0" sy="0">
                  <a:srgbClr val="000000"/>
                </a:outerShdw>
              </a:effectLst>
            </a:endParaRPr>
          </a:p>
          <a:p>
            <a:pPr marL="342900" indent="-342900" fontAlgn="base">
              <a:buFontTx/>
              <a:buChar char="-"/>
            </a:pPr>
            <a:endParaRPr lang="nn-NO" dirty="0">
              <a:effectLst>
                <a:outerShdw sx="0" sy="0">
                  <a:srgbClr val="000000"/>
                </a:outerShdw>
              </a:effectLst>
            </a:endParaRPr>
          </a:p>
          <a:p>
            <a:pPr marL="342900" indent="-342900" fontAlgn="base">
              <a:buFontTx/>
              <a:buChar char="-"/>
            </a:pP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Evaluate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which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type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of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competence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we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need</a:t>
            </a:r>
            <a:endParaRPr lang="nn-NO" dirty="0">
              <a:effectLst>
                <a:outerShdw sx="0" sy="0">
                  <a:srgbClr val="000000"/>
                </a:outerShdw>
              </a:effectLst>
            </a:endParaRPr>
          </a:p>
          <a:p>
            <a:pPr marL="1085850" lvl="1" indent="-342900" fontAlgn="base">
              <a:buFontTx/>
              <a:buChar char="-"/>
            </a:pP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Technical,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biomedical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laboratory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scientists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,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molecular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biologists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,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pathologists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,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clinicians</a:t>
            </a:r>
            <a:endParaRPr lang="nn-NO" dirty="0">
              <a:effectLst>
                <a:outerShdw sx="0" sy="0">
                  <a:srgbClr val="000000"/>
                </a:outerShdw>
              </a:effectLst>
            </a:endParaRPr>
          </a:p>
          <a:p>
            <a:pPr marL="342900" indent="-342900" fontAlgn="base">
              <a:buFontTx/>
              <a:buChar char="-"/>
            </a:pPr>
            <a:endParaRPr lang="nn-NO" dirty="0">
              <a:effectLst>
                <a:outerShdw sx="0" sy="0">
                  <a:srgbClr val="000000"/>
                </a:outerShdw>
              </a:effectLst>
            </a:endParaRPr>
          </a:p>
          <a:p>
            <a:pPr marL="342900" indent="-342900" fontAlgn="base">
              <a:buFontTx/>
              <a:buChar char="-"/>
            </a:pP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How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should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we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integrate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this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activity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with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other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relevant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activity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(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e.g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. immune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phenotyping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of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leukemia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)</a:t>
            </a:r>
          </a:p>
          <a:p>
            <a:pPr marL="342900" indent="-342900" fontAlgn="base">
              <a:buFontTx/>
              <a:buChar char="-"/>
            </a:pPr>
            <a:endParaRPr lang="nn-NO" dirty="0">
              <a:effectLst>
                <a:outerShdw sx="0" sy="0">
                  <a:srgbClr val="000000"/>
                </a:outerShdw>
              </a:effectLst>
            </a:endParaRPr>
          </a:p>
          <a:p>
            <a:pPr marL="342900" indent="-342900" fontAlgn="base">
              <a:buFontTx/>
              <a:buChar char="-"/>
            </a:pP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We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will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also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assess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how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this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new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unit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should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handle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clinical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trials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and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explorative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diagnostics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for </a:t>
            </a:r>
            <a:r>
              <a:rPr lang="nn-NO" dirty="0" err="1">
                <a:effectLst>
                  <a:outerShdw sx="0" sy="0">
                    <a:srgbClr val="000000"/>
                  </a:outerShdw>
                </a:effectLst>
              </a:rPr>
              <a:t>our</a:t>
            </a:r>
            <a:r>
              <a:rPr lang="nn-NO" dirty="0">
                <a:effectLst>
                  <a:outerShdw sx="0" sy="0">
                    <a:srgbClr val="000000"/>
                  </a:outerShdw>
                </a:effectLst>
              </a:rPr>
              <a:t> hospital.</a:t>
            </a:r>
          </a:p>
          <a:p>
            <a:pPr lvl="0" fontAlgn="base"/>
            <a:endParaRPr lang="nb-NO" dirty="0">
              <a:effectLst>
                <a:outerShdw sx="0" sy="0">
                  <a:srgbClr val="000000"/>
                </a:outerShdw>
              </a:effectLst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173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/>
        </p:nvGrpSpPr>
        <p:grpSpPr>
          <a:xfrm>
            <a:off x="4581284" y="1316877"/>
            <a:ext cx="2761552" cy="1585858"/>
            <a:chOff x="6345824" y="3850584"/>
            <a:chExt cx="1728192" cy="1012974"/>
          </a:xfrm>
        </p:grpSpPr>
        <p:sp>
          <p:nvSpPr>
            <p:cNvPr id="5" name="Rektangel 4"/>
            <p:cNvSpPr/>
            <p:nvPr/>
          </p:nvSpPr>
          <p:spPr>
            <a:xfrm>
              <a:off x="6345824" y="3850584"/>
              <a:ext cx="1728192" cy="10129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/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6345824" y="3850584"/>
              <a:ext cx="631855" cy="168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800" dirty="0"/>
                <a:t>Nivå 3 - Seksjon</a:t>
              </a:r>
              <a:endParaRPr lang="nb-NO" sz="800" dirty="0"/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6458996" y="4046358"/>
              <a:ext cx="1155743" cy="204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400" b="1" dirty="0"/>
                <a:t>Cancer </a:t>
              </a:r>
              <a:r>
                <a:rPr lang="nn-NO" sz="1400" b="1" dirty="0" err="1"/>
                <a:t>genomics</a:t>
              </a:r>
              <a:r>
                <a:rPr lang="nn-NO" sz="1400" b="1" dirty="0"/>
                <a:t> </a:t>
              </a:r>
              <a:r>
                <a:rPr lang="nn-NO" sz="1400" b="1" dirty="0" err="1"/>
                <a:t>unit</a:t>
              </a:r>
              <a:endParaRPr lang="nb-NO" sz="1400" b="1" dirty="0"/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6766830" y="4255816"/>
              <a:ext cx="627180" cy="196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sz="1400" dirty="0" err="1" smtClean="0"/>
                <a:t>Unit</a:t>
              </a:r>
              <a:r>
                <a:rPr lang="nn-NO" sz="1400" dirty="0" smtClean="0"/>
                <a:t> </a:t>
              </a:r>
              <a:r>
                <a:rPr lang="nn-NO" sz="1400" dirty="0" err="1" smtClean="0"/>
                <a:t>leader</a:t>
              </a:r>
              <a:endParaRPr lang="nb-NO" sz="1400" dirty="0"/>
            </a:p>
          </p:txBody>
        </p:sp>
      </p:grpSp>
      <p:sp>
        <p:nvSpPr>
          <p:cNvPr id="16" name="Rektangel 15"/>
          <p:cNvSpPr/>
          <p:nvPr/>
        </p:nvSpPr>
        <p:spPr>
          <a:xfrm>
            <a:off x="1681953" y="3128876"/>
            <a:ext cx="2517245" cy="14373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8" name="TekstSylinder 17"/>
          <p:cNvSpPr txBox="1"/>
          <p:nvPr/>
        </p:nvSpPr>
        <p:spPr>
          <a:xfrm>
            <a:off x="1914206" y="3299988"/>
            <a:ext cx="2064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b="1" dirty="0"/>
              <a:t>Cancer </a:t>
            </a:r>
            <a:r>
              <a:rPr lang="nn-NO" sz="1400" b="1" dirty="0" err="1"/>
              <a:t>genomics</a:t>
            </a:r>
            <a:r>
              <a:rPr lang="nn-NO" sz="1400" b="1" dirty="0"/>
              <a:t> </a:t>
            </a:r>
            <a:r>
              <a:rPr lang="nn-NO" sz="1400" b="1" dirty="0" err="1"/>
              <a:t>blood</a:t>
            </a:r>
            <a:endParaRPr lang="nb-NO" sz="1400" b="1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2016447" y="3614178"/>
            <a:ext cx="169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Team </a:t>
            </a:r>
            <a:r>
              <a:rPr lang="nn-NO" sz="1400" dirty="0" err="1"/>
              <a:t>leader</a:t>
            </a:r>
            <a:r>
              <a:rPr lang="nn-NO" sz="1400" dirty="0"/>
              <a:t> </a:t>
            </a:r>
            <a:r>
              <a:rPr lang="nn-NO" sz="1400" dirty="0" err="1"/>
              <a:t>blood</a:t>
            </a:r>
            <a:endParaRPr lang="nb-NO" sz="1400" dirty="0"/>
          </a:p>
        </p:txBody>
      </p:sp>
      <p:sp>
        <p:nvSpPr>
          <p:cNvPr id="20" name="Rektangel 19"/>
          <p:cNvSpPr/>
          <p:nvPr/>
        </p:nvSpPr>
        <p:spPr>
          <a:xfrm>
            <a:off x="4630447" y="3136052"/>
            <a:ext cx="2655858" cy="14775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1" name="TekstSylinder 20"/>
          <p:cNvSpPr txBox="1"/>
          <p:nvPr/>
        </p:nvSpPr>
        <p:spPr>
          <a:xfrm>
            <a:off x="5062534" y="3299964"/>
            <a:ext cx="2365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b="1" dirty="0"/>
              <a:t>Cancer </a:t>
            </a:r>
            <a:r>
              <a:rPr lang="nn-NO" sz="1400" b="1" dirty="0" err="1"/>
              <a:t>genomics</a:t>
            </a:r>
            <a:r>
              <a:rPr lang="nn-NO" sz="1400" b="1" dirty="0"/>
              <a:t> solid</a:t>
            </a:r>
            <a:endParaRPr lang="nb-NO" sz="1400" b="1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5062534" y="3607765"/>
            <a:ext cx="1647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Team </a:t>
            </a:r>
            <a:r>
              <a:rPr lang="nn-NO" sz="1400" dirty="0" err="1" smtClean="0"/>
              <a:t>leader</a:t>
            </a:r>
            <a:r>
              <a:rPr lang="nn-NO" sz="1400" dirty="0" smtClean="0"/>
              <a:t> solid</a:t>
            </a:r>
            <a:endParaRPr lang="nb-NO" sz="1400" dirty="0"/>
          </a:p>
        </p:txBody>
      </p:sp>
      <p:cxnSp>
        <p:nvCxnSpPr>
          <p:cNvPr id="24" name="Rett linje 23"/>
          <p:cNvCxnSpPr>
            <a:stCxn id="16" idx="0"/>
            <a:endCxn id="5" idx="2"/>
          </p:cNvCxnSpPr>
          <p:nvPr/>
        </p:nvCxnSpPr>
        <p:spPr>
          <a:xfrm flipV="1">
            <a:off x="2940576" y="2902735"/>
            <a:ext cx="3021484" cy="226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>
            <a:stCxn id="5" idx="2"/>
            <a:endCxn id="20" idx="0"/>
          </p:cNvCxnSpPr>
          <p:nvPr/>
        </p:nvCxnSpPr>
        <p:spPr>
          <a:xfrm flipH="1">
            <a:off x="5958376" y="2902735"/>
            <a:ext cx="3684" cy="23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>
            <a:stCxn id="20" idx="2"/>
          </p:cNvCxnSpPr>
          <p:nvPr/>
        </p:nvCxnSpPr>
        <p:spPr>
          <a:xfrm>
            <a:off x="5958376" y="4613648"/>
            <a:ext cx="1369967" cy="122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>
            <a:endCxn id="16" idx="2"/>
          </p:cNvCxnSpPr>
          <p:nvPr/>
        </p:nvCxnSpPr>
        <p:spPr>
          <a:xfrm flipV="1">
            <a:off x="1681954" y="4566187"/>
            <a:ext cx="1258622" cy="280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linje 35"/>
          <p:cNvCxnSpPr>
            <a:endCxn id="16" idx="2"/>
          </p:cNvCxnSpPr>
          <p:nvPr/>
        </p:nvCxnSpPr>
        <p:spPr>
          <a:xfrm flipH="1" flipV="1">
            <a:off x="2940576" y="4566187"/>
            <a:ext cx="1379300" cy="280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8013289" y="3136052"/>
            <a:ext cx="2522771" cy="14711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400" b="1" dirty="0">
                <a:solidFill>
                  <a:schemeClr val="tx1"/>
                </a:solidFill>
              </a:rPr>
              <a:t>Cancer </a:t>
            </a:r>
            <a:r>
              <a:rPr lang="nn-NO" sz="1400" b="1" dirty="0" err="1">
                <a:solidFill>
                  <a:schemeClr val="tx1"/>
                </a:solidFill>
              </a:rPr>
              <a:t>genomics</a:t>
            </a:r>
            <a:r>
              <a:rPr lang="nn-NO" sz="1400" b="1" dirty="0">
                <a:solidFill>
                  <a:schemeClr val="tx1"/>
                </a:solidFill>
              </a:rPr>
              <a:t> R&amp;D</a:t>
            </a:r>
          </a:p>
          <a:p>
            <a:pPr algn="ctr"/>
            <a:r>
              <a:rPr lang="nn-NO" sz="1400" dirty="0">
                <a:solidFill>
                  <a:schemeClr val="tx1"/>
                </a:solidFill>
              </a:rPr>
              <a:t>Team </a:t>
            </a:r>
            <a:r>
              <a:rPr lang="nn-NO" sz="1400" dirty="0" err="1">
                <a:solidFill>
                  <a:schemeClr val="tx1"/>
                </a:solidFill>
              </a:rPr>
              <a:t>leader</a:t>
            </a:r>
            <a:endParaRPr lang="nn-NO" sz="1400" dirty="0">
              <a:solidFill>
                <a:schemeClr val="tx1"/>
              </a:solidFill>
            </a:endParaRPr>
          </a:p>
        </p:txBody>
      </p:sp>
      <p:cxnSp>
        <p:nvCxnSpPr>
          <p:cNvPr id="12" name="Rett linje 11"/>
          <p:cNvCxnSpPr>
            <a:stCxn id="5" idx="2"/>
            <a:endCxn id="25" idx="0"/>
          </p:cNvCxnSpPr>
          <p:nvPr/>
        </p:nvCxnSpPr>
        <p:spPr>
          <a:xfrm>
            <a:off x="5962060" y="2902735"/>
            <a:ext cx="3312615" cy="23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tel 48"/>
          <p:cNvSpPr>
            <a:spLocks noGrp="1"/>
          </p:cNvSpPr>
          <p:nvPr>
            <p:ph type="title"/>
          </p:nvPr>
        </p:nvSpPr>
        <p:spPr>
          <a:xfrm>
            <a:off x="584741" y="191693"/>
            <a:ext cx="10515600" cy="1325563"/>
          </a:xfrm>
        </p:spPr>
        <p:txBody>
          <a:bodyPr/>
          <a:lstStyle/>
          <a:p>
            <a:pPr algn="l"/>
            <a:r>
              <a:rPr lang="nn-NO" sz="2400" b="1" dirty="0">
                <a:latin typeface="+mn-lt"/>
              </a:rPr>
              <a:t>How to </a:t>
            </a:r>
            <a:r>
              <a:rPr lang="nn-NO" sz="2400" b="1" dirty="0" err="1">
                <a:latin typeface="+mn-lt"/>
              </a:rPr>
              <a:t>organize</a:t>
            </a:r>
            <a:endParaRPr lang="nn-NO" sz="2400" b="1" dirty="0">
              <a:latin typeface="+mn-lt"/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347082" y="4846966"/>
            <a:ext cx="2517245" cy="1437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>
                <a:solidFill>
                  <a:srgbClr val="002983"/>
                </a:solidFill>
              </a:rPr>
              <a:t>Dept. </a:t>
            </a:r>
            <a:r>
              <a:rPr lang="nn-NO" dirty="0" err="1" smtClean="0">
                <a:solidFill>
                  <a:srgbClr val="002983"/>
                </a:solidFill>
              </a:rPr>
              <a:t>of</a:t>
            </a:r>
            <a:r>
              <a:rPr lang="nn-NO" dirty="0" smtClean="0">
                <a:solidFill>
                  <a:srgbClr val="002983"/>
                </a:solidFill>
              </a:rPr>
              <a:t> </a:t>
            </a:r>
            <a:r>
              <a:rPr lang="nn-NO" dirty="0">
                <a:solidFill>
                  <a:srgbClr val="002983"/>
                </a:solidFill>
              </a:rPr>
              <a:t>M</a:t>
            </a:r>
            <a:r>
              <a:rPr lang="nn-NO" dirty="0" smtClean="0">
                <a:solidFill>
                  <a:srgbClr val="002983"/>
                </a:solidFill>
              </a:rPr>
              <a:t>edical </a:t>
            </a:r>
            <a:r>
              <a:rPr lang="nn-NO" dirty="0" err="1" smtClean="0">
                <a:solidFill>
                  <a:srgbClr val="002983"/>
                </a:solidFill>
              </a:rPr>
              <a:t>genetics</a:t>
            </a:r>
            <a:endParaRPr lang="nn-NO" dirty="0" smtClean="0">
              <a:solidFill>
                <a:srgbClr val="002983"/>
              </a:solidFill>
            </a:endParaRPr>
          </a:p>
          <a:p>
            <a:pPr algn="ctr"/>
            <a:r>
              <a:rPr lang="nn-NO" dirty="0" smtClean="0">
                <a:solidFill>
                  <a:srgbClr val="002983"/>
                </a:solidFill>
              </a:rPr>
              <a:t>-</a:t>
            </a:r>
            <a:r>
              <a:rPr lang="nn-NO" dirty="0" err="1" smtClean="0">
                <a:solidFill>
                  <a:srgbClr val="002983"/>
                </a:solidFill>
              </a:rPr>
              <a:t>leukemia</a:t>
            </a:r>
            <a:endParaRPr lang="nn-NO" dirty="0">
              <a:solidFill>
                <a:srgbClr val="002983"/>
              </a:solidFill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2940575" y="4853414"/>
            <a:ext cx="2517245" cy="1437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>
                <a:solidFill>
                  <a:srgbClr val="002983"/>
                </a:solidFill>
              </a:rPr>
              <a:t>Dept. </a:t>
            </a:r>
            <a:r>
              <a:rPr lang="nn-NO" dirty="0" err="1" smtClean="0">
                <a:solidFill>
                  <a:srgbClr val="002983"/>
                </a:solidFill>
              </a:rPr>
              <a:t>of</a:t>
            </a:r>
            <a:r>
              <a:rPr lang="nn-NO" dirty="0" smtClean="0">
                <a:solidFill>
                  <a:srgbClr val="002983"/>
                </a:solidFill>
              </a:rPr>
              <a:t> </a:t>
            </a:r>
            <a:r>
              <a:rPr lang="nn-NO" dirty="0" err="1" smtClean="0">
                <a:solidFill>
                  <a:srgbClr val="002983"/>
                </a:solidFill>
              </a:rPr>
              <a:t>Clinical</a:t>
            </a:r>
            <a:r>
              <a:rPr lang="nn-NO" dirty="0" smtClean="0">
                <a:solidFill>
                  <a:srgbClr val="002983"/>
                </a:solidFill>
              </a:rPr>
              <a:t> </a:t>
            </a:r>
            <a:r>
              <a:rPr lang="nn-NO" dirty="0" err="1" smtClean="0">
                <a:solidFill>
                  <a:srgbClr val="002983"/>
                </a:solidFill>
              </a:rPr>
              <a:t>biochemistry</a:t>
            </a:r>
            <a:endParaRPr lang="nn-NO" dirty="0" smtClean="0">
              <a:solidFill>
                <a:srgbClr val="002983"/>
              </a:solidFill>
            </a:endParaRPr>
          </a:p>
          <a:p>
            <a:pPr algn="ctr"/>
            <a:r>
              <a:rPr lang="nn-NO" dirty="0" smtClean="0">
                <a:solidFill>
                  <a:srgbClr val="002983"/>
                </a:solidFill>
              </a:rPr>
              <a:t>Molecular </a:t>
            </a:r>
            <a:r>
              <a:rPr lang="nn-NO" dirty="0" err="1" smtClean="0">
                <a:solidFill>
                  <a:srgbClr val="002983"/>
                </a:solidFill>
              </a:rPr>
              <a:t>analysis</a:t>
            </a:r>
            <a:endParaRPr lang="nn-NO" dirty="0">
              <a:solidFill>
                <a:srgbClr val="002983"/>
              </a:solidFill>
            </a:endParaRPr>
          </a:p>
          <a:p>
            <a:pPr algn="ctr"/>
            <a:r>
              <a:rPr lang="nn-NO" dirty="0" smtClean="0">
                <a:solidFill>
                  <a:srgbClr val="002983"/>
                </a:solidFill>
              </a:rPr>
              <a:t>-</a:t>
            </a:r>
            <a:r>
              <a:rPr lang="nn-NO" dirty="0" err="1" smtClean="0">
                <a:solidFill>
                  <a:srgbClr val="002983"/>
                </a:solidFill>
              </a:rPr>
              <a:t>hematological</a:t>
            </a:r>
            <a:endParaRPr lang="nn-NO" dirty="0" smtClean="0">
              <a:solidFill>
                <a:srgbClr val="002983"/>
              </a:solidFill>
            </a:endParaRPr>
          </a:p>
          <a:p>
            <a:pPr algn="ctr"/>
            <a:r>
              <a:rPr lang="nn-NO" dirty="0" err="1" smtClean="0">
                <a:solidFill>
                  <a:srgbClr val="002983"/>
                </a:solidFill>
              </a:rPr>
              <a:t>malignancies</a:t>
            </a:r>
            <a:endParaRPr lang="nn-NO" dirty="0">
              <a:solidFill>
                <a:srgbClr val="002983"/>
              </a:solidFill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5868828" y="4846965"/>
            <a:ext cx="2517245" cy="1437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>
                <a:solidFill>
                  <a:srgbClr val="002983"/>
                </a:solidFill>
              </a:rPr>
              <a:t>Dept. </a:t>
            </a:r>
            <a:r>
              <a:rPr lang="nn-NO" dirty="0" err="1" smtClean="0">
                <a:solidFill>
                  <a:srgbClr val="002983"/>
                </a:solidFill>
              </a:rPr>
              <a:t>of</a:t>
            </a:r>
            <a:r>
              <a:rPr lang="nn-NO" dirty="0" smtClean="0">
                <a:solidFill>
                  <a:srgbClr val="002983"/>
                </a:solidFill>
              </a:rPr>
              <a:t> </a:t>
            </a:r>
            <a:r>
              <a:rPr lang="nn-NO" dirty="0" err="1" smtClean="0">
                <a:solidFill>
                  <a:srgbClr val="002983"/>
                </a:solidFill>
              </a:rPr>
              <a:t>Pathology</a:t>
            </a:r>
            <a:endParaRPr lang="nn-NO" dirty="0" smtClean="0">
              <a:solidFill>
                <a:srgbClr val="002983"/>
              </a:solidFill>
            </a:endParaRPr>
          </a:p>
          <a:p>
            <a:pPr algn="ctr"/>
            <a:r>
              <a:rPr lang="nn-NO" dirty="0" smtClean="0">
                <a:solidFill>
                  <a:srgbClr val="002983"/>
                </a:solidFill>
              </a:rPr>
              <a:t>-</a:t>
            </a:r>
            <a:r>
              <a:rPr lang="nn-NO" dirty="0" err="1" smtClean="0">
                <a:solidFill>
                  <a:srgbClr val="002983"/>
                </a:solidFill>
              </a:rPr>
              <a:t>molecular</a:t>
            </a:r>
            <a:r>
              <a:rPr lang="nn-NO" dirty="0" smtClean="0">
                <a:solidFill>
                  <a:srgbClr val="002983"/>
                </a:solidFill>
              </a:rPr>
              <a:t> </a:t>
            </a:r>
            <a:r>
              <a:rPr lang="nn-NO" dirty="0" err="1" smtClean="0">
                <a:solidFill>
                  <a:srgbClr val="002983"/>
                </a:solidFill>
              </a:rPr>
              <a:t>pathology</a:t>
            </a:r>
            <a:endParaRPr lang="nn-NO" dirty="0">
              <a:solidFill>
                <a:srgbClr val="0029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7831"/>
      </p:ext>
    </p:extLst>
  </p:cSld>
  <p:clrMapOvr>
    <a:masterClrMapping/>
  </p:clrMapOvr>
</p:sld>
</file>

<file path=ppt/theme/theme1.xml><?xml version="1.0" encoding="utf-8"?>
<a:theme xmlns:a="http://schemas.openxmlformats.org/drawingml/2006/main" name="Helse Førde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45E4A261354642A76B10F3B637EFD9" ma:contentTypeVersion="0" ma:contentTypeDescription="Opprett et nytt dokument." ma:contentTypeScope="" ma:versionID="cc106abc515d9b35facf0fea3f90d32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41bdcf6574f23381f1bc51db417f5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Innholdstype"/>
        <xsd:element ref="dc:title" minOccurs="0" maxOccurs="1" ma:index="0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59E3BB-4D14-4BB9-9BDF-DDEB8739920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636342-67A1-4407-B171-EA430ACA20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BE14B5F-D9DE-496E-8093-7B314E85D5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587</Words>
  <Application>Microsoft Office PowerPoint</Application>
  <PresentationFormat>Widescreen</PresentationFormat>
  <Paragraphs>116</Paragraphs>
  <Slides>14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MS PGothic</vt:lpstr>
      <vt:lpstr>Arial</vt:lpstr>
      <vt:lpstr>Calibri</vt:lpstr>
      <vt:lpstr>ScalaSans-Bold</vt:lpstr>
      <vt:lpstr>Helse Førde - Presentasjon uten sidetal</vt:lpstr>
      <vt:lpstr>Precision medicine in Western Norway  Cancer genomics project   </vt:lpstr>
      <vt:lpstr>The PM network in Norway has current focus on</vt:lpstr>
      <vt:lpstr>Background – national challenges</vt:lpstr>
      <vt:lpstr>Background – local challenges </vt:lpstr>
      <vt:lpstr>Cancer genomics in diagnostics</vt:lpstr>
      <vt:lpstr>The cancer genomics project at Haukeland University Hospital</vt:lpstr>
      <vt:lpstr>The cancer genomics project at Haukeland University Hospital</vt:lpstr>
      <vt:lpstr>The cancer genomics project at Haukeland University Hospital</vt:lpstr>
      <vt:lpstr>How to organize</vt:lpstr>
      <vt:lpstr>Step-wise implementation</vt:lpstr>
      <vt:lpstr>What does this require?</vt:lpstr>
      <vt:lpstr>Challenges</vt:lpstr>
      <vt:lpstr>PowerPoint-presentasjon</vt:lpstr>
      <vt:lpstr>PowerPoint-presentasjon</vt:lpstr>
    </vt:vector>
  </TitlesOfParts>
  <Company>Helse Bergen 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mal 2012</dc:title>
  <dc:creator>kari.louise.nytun@helse-bergen.no</dc:creator>
  <cp:lastModifiedBy>Sleire, Linda</cp:lastModifiedBy>
  <cp:revision>101</cp:revision>
  <cp:lastPrinted>2011-12-05T14:32:55Z</cp:lastPrinted>
  <dcterms:created xsi:type="dcterms:W3CDTF">2012-03-19T16:38:13Z</dcterms:created>
  <dcterms:modified xsi:type="dcterms:W3CDTF">2019-11-28T18:13:55Z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-547959755</vt:i4>
  </property>
  <property fmtid="{D5CDD505-2E9C-101B-9397-08002B2CF9AE}" pid="3" name="_NewReviewCycle">
    <vt:lpwstr/>
  </property>
  <property fmtid="{D5CDD505-2E9C-101B-9397-08002B2CF9AE}" pid="4" name="_EmailSubject">
    <vt:lpwstr>is: PowerPoint</vt:lpwstr>
  </property>
  <property fmtid="{D5CDD505-2E9C-101B-9397-08002B2CF9AE}" pid="5" name="_AuthorEmail">
    <vt:lpwstr>hanne.alver.krum@helse-forde.no</vt:lpwstr>
  </property>
  <property fmtid="{D5CDD505-2E9C-101B-9397-08002B2CF9AE}" pid="6" name="_AuthorEmailDisplayName">
    <vt:lpwstr>Krum, Hanne Alver</vt:lpwstr>
  </property>
  <property fmtid="{D5CDD505-2E9C-101B-9397-08002B2CF9AE}" pid="7" name="ContentTypeId">
    <vt:lpwstr>0x0101007B45E4A261354642A76B10F3B637EFD9</vt:lpwstr>
  </property>
</Properties>
</file>