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81" r:id="rId3"/>
    <p:sldId id="283" r:id="rId4"/>
    <p:sldId id="295" r:id="rId5"/>
    <p:sldId id="294" r:id="rId6"/>
    <p:sldId id="287" r:id="rId7"/>
    <p:sldId id="288" r:id="rId8"/>
    <p:sldId id="296" r:id="rId9"/>
    <p:sldId id="292" r:id="rId10"/>
    <p:sldId id="291" r:id="rId11"/>
    <p:sldId id="297" r:id="rId12"/>
    <p:sldId id="298" r:id="rId13"/>
    <p:sldId id="299" r:id="rId14"/>
    <p:sldId id="300" r:id="rId15"/>
    <p:sldId id="301" r:id="rId16"/>
    <p:sldId id="302" r:id="rId17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" autoAdjust="0"/>
    <p:restoredTop sz="94652" autoAdjust="0"/>
  </p:normalViewPr>
  <p:slideViewPr>
    <p:cSldViewPr>
      <p:cViewPr varScale="1">
        <p:scale>
          <a:sx n="96" d="100"/>
          <a:sy n="96" d="100"/>
        </p:scale>
        <p:origin x="-72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A4AA49D-2AD3-49AD-9721-62F9593DC7DD}" type="datetimeFigureOut">
              <a:rPr lang="nb-NO" smtClean="0"/>
              <a:pPr/>
              <a:t>11/25/19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2CC5610F-8E43-4EA8-9325-59301BDE7E4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97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34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787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In cancer </a:t>
            </a:r>
            <a:r>
              <a:rPr lang="nb-NO" baseline="0" dirty="0" err="1" smtClean="0"/>
              <a:t>genomics</a:t>
            </a:r>
            <a:r>
              <a:rPr lang="nb-NO" baseline="0" dirty="0" smtClean="0"/>
              <a:t>, biomarkers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tumor is </a:t>
            </a:r>
            <a:r>
              <a:rPr lang="nb-NO" baseline="0" dirty="0" err="1" smtClean="0"/>
              <a:t>investigated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now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also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genetic</a:t>
            </a:r>
            <a:r>
              <a:rPr lang="nb-NO" baseline="0" dirty="0" smtClean="0"/>
              <a:t> markers (biomarkers</a:t>
            </a:r>
          </a:p>
          <a:p>
            <a:r>
              <a:rPr lang="nb-NO" dirty="0" smtClean="0"/>
              <a:t>Used to test </a:t>
            </a:r>
            <a:r>
              <a:rPr lang="nb-NO" dirty="0" err="1" smtClean="0"/>
              <a:t>one</a:t>
            </a:r>
            <a:r>
              <a:rPr lang="nb-NO" dirty="0" smtClean="0"/>
              <a:t> biomarker at </a:t>
            </a:r>
            <a:r>
              <a:rPr lang="nb-NO" dirty="0" err="1" smtClean="0"/>
              <a:t>the</a:t>
            </a:r>
            <a:r>
              <a:rPr lang="nb-NO" dirty="0" smtClean="0"/>
              <a:t> time, </a:t>
            </a:r>
            <a:r>
              <a:rPr lang="nb-NO" dirty="0" err="1" smtClean="0"/>
              <a:t>but</a:t>
            </a:r>
            <a:r>
              <a:rPr lang="nb-NO" dirty="0" smtClean="0"/>
              <a:t> as in </a:t>
            </a:r>
            <a:r>
              <a:rPr lang="nb-NO" dirty="0" err="1" smtClean="0"/>
              <a:t>medical</a:t>
            </a:r>
            <a:r>
              <a:rPr lang="nb-NO" dirty="0" smtClean="0"/>
              <a:t> </a:t>
            </a:r>
            <a:r>
              <a:rPr lang="nb-NO" dirty="0" err="1" smtClean="0"/>
              <a:t>genetics</a:t>
            </a:r>
            <a:r>
              <a:rPr lang="nb-NO" dirty="0" smtClean="0"/>
              <a:t>, </a:t>
            </a:r>
            <a:r>
              <a:rPr lang="nb-NO" dirty="0" err="1" smtClean="0"/>
              <a:t>technology</a:t>
            </a:r>
            <a:r>
              <a:rPr lang="nb-NO" dirty="0" smtClean="0"/>
              <a:t> has </a:t>
            </a:r>
            <a:r>
              <a:rPr lang="nb-NO" dirty="0" err="1" smtClean="0"/>
              <a:t>provided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possibility</a:t>
            </a:r>
            <a:r>
              <a:rPr lang="nb-NO" dirty="0" smtClean="0"/>
              <a:t> to test </a:t>
            </a:r>
            <a:r>
              <a:rPr lang="nb-NO" dirty="0" err="1" smtClean="0"/>
              <a:t>many</a:t>
            </a:r>
            <a:r>
              <a:rPr lang="nb-NO" dirty="0" smtClean="0"/>
              <a:t> markers at </a:t>
            </a:r>
            <a:r>
              <a:rPr lang="nb-NO" dirty="0" err="1" smtClean="0"/>
              <a:t>the</a:t>
            </a:r>
            <a:r>
              <a:rPr lang="nb-NO" dirty="0" smtClean="0"/>
              <a:t> same time. </a:t>
            </a:r>
          </a:p>
          <a:p>
            <a:r>
              <a:rPr lang="nb-NO" dirty="0" err="1" smtClean="0"/>
              <a:t>Molecular</a:t>
            </a:r>
            <a:r>
              <a:rPr lang="nb-NO" dirty="0" smtClean="0"/>
              <a:t> </a:t>
            </a:r>
            <a:r>
              <a:rPr lang="nb-NO" dirty="0" err="1" smtClean="0"/>
              <a:t>pathology</a:t>
            </a:r>
            <a:r>
              <a:rPr lang="nb-NO" dirty="0" smtClean="0"/>
              <a:t> </a:t>
            </a:r>
            <a:r>
              <a:rPr lang="nb-NO" dirty="0" err="1" smtClean="0"/>
              <a:t>characterizes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genetic</a:t>
            </a:r>
            <a:r>
              <a:rPr lang="nb-NO" dirty="0" smtClean="0"/>
              <a:t> </a:t>
            </a:r>
            <a:r>
              <a:rPr lang="nb-NO" dirty="0" err="1" smtClean="0"/>
              <a:t>changes</a:t>
            </a:r>
            <a:r>
              <a:rPr lang="nb-NO" dirty="0" smtClean="0"/>
              <a:t> in a tumor in </a:t>
            </a:r>
            <a:r>
              <a:rPr lang="nb-NO" dirty="0" err="1" smtClean="0"/>
              <a:t>high</a:t>
            </a:r>
            <a:r>
              <a:rPr lang="nb-NO" dirty="0" smtClean="0"/>
              <a:t> </a:t>
            </a:r>
            <a:r>
              <a:rPr lang="nb-NO" dirty="0" err="1" smtClean="0"/>
              <a:t>resolution</a:t>
            </a:r>
            <a:endParaRPr lang="nb-NO" dirty="0" smtClean="0"/>
          </a:p>
          <a:p>
            <a:r>
              <a:rPr lang="nb-NO" dirty="0" err="1" smtClean="0"/>
              <a:t>Personlized</a:t>
            </a:r>
            <a:r>
              <a:rPr lang="nb-NO" dirty="0" smtClean="0"/>
              <a:t> </a:t>
            </a:r>
            <a:r>
              <a:rPr lang="nb-NO" dirty="0" err="1" smtClean="0"/>
              <a:t>medicine</a:t>
            </a:r>
            <a:r>
              <a:rPr lang="nb-NO" dirty="0" smtClean="0"/>
              <a:t> is </a:t>
            </a:r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routine</a:t>
            </a:r>
            <a:r>
              <a:rPr lang="nb-NO" dirty="0" smtClean="0"/>
              <a:t> </a:t>
            </a:r>
            <a:r>
              <a:rPr lang="nb-NO" dirty="0" err="1" smtClean="0"/>
              <a:t>diagnostic</a:t>
            </a:r>
            <a:r>
              <a:rPr lang="nb-NO" dirty="0" smtClean="0"/>
              <a:t> for </a:t>
            </a:r>
            <a:r>
              <a:rPr lang="nb-NO" dirty="0" err="1" smtClean="0"/>
              <a:t>lung</a:t>
            </a:r>
            <a:r>
              <a:rPr lang="nb-NO" dirty="0" smtClean="0"/>
              <a:t> </a:t>
            </a:r>
            <a:r>
              <a:rPr lang="nb-NO" dirty="0" err="1" smtClean="0"/>
              <a:t>patients</a:t>
            </a:r>
            <a:r>
              <a:rPr lang="nb-NO" dirty="0" smtClean="0"/>
              <a:t> and is part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strategy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UNN </a:t>
            </a:r>
            <a:r>
              <a:rPr lang="nb-NO" dirty="0" err="1" smtClean="0"/>
              <a:t>also</a:t>
            </a:r>
            <a:r>
              <a:rPr lang="nb-NO" dirty="0" smtClean="0"/>
              <a:t> is a partner in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17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diagnostic possibilities in diseases</a:t>
            </a:r>
            <a:r>
              <a:rPr lang="en-US" baseline="0" dirty="0" smtClean="0"/>
              <a:t> where many genes are involved and test for only a few genes were possible to provide earlier. Now we screen up to 383 genes associated with neuromuscular diseases in a large gene panel that we have developed at UNN. High rate of diagnosis. Some of these have been in the system for decades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623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første omgang innføres testen som en</a:t>
            </a:r>
            <a:r>
              <a:rPr lang="nb-NO" baseline="0" dirty="0" smtClean="0"/>
              <a:t> del av en nasjonal klinisk studie: EMIT-1 studien.  Drevet i fra Oslo. , involverer alle regionene i Norge. Første pasient ble testet ved UNN i april. Innført gjennom beslutningsforum</a:t>
            </a:r>
          </a:p>
          <a:p>
            <a:endParaRPr lang="nb-NO" baseline="0" dirty="0" smtClean="0"/>
          </a:p>
          <a:p>
            <a:r>
              <a:rPr lang="nb-NO" dirty="0" smtClean="0"/>
              <a:t>I behandling av brystkreft får pasienter ofte </a:t>
            </a:r>
            <a:r>
              <a:rPr lang="nb-NO" dirty="0" err="1" smtClean="0"/>
              <a:t>adjuvant</a:t>
            </a:r>
            <a:r>
              <a:rPr lang="nb-NO" dirty="0" smtClean="0"/>
              <a:t> cellegift for «sikkerhet skyld»</a:t>
            </a:r>
            <a:r>
              <a:rPr lang="nb-NO" baseline="0" dirty="0" smtClean="0"/>
              <a:t>. Men mange pasienter vil ikke få tilbakefall uansett. For slike pasienter er medfører derfor cellegift en unødvendig belastning. </a:t>
            </a:r>
          </a:p>
          <a:p>
            <a:r>
              <a:rPr lang="nb-NO" dirty="0" smtClean="0"/>
              <a:t>Testen gir grunnlag for å identifisere</a:t>
            </a:r>
            <a:r>
              <a:rPr lang="nb-NO" baseline="0" dirty="0" smtClean="0"/>
              <a:t> de pasientene som har </a:t>
            </a:r>
            <a:r>
              <a:rPr lang="nb-NO" u="sng" baseline="0" dirty="0" smtClean="0"/>
              <a:t>meget lav </a:t>
            </a:r>
            <a:r>
              <a:rPr lang="nb-NO" baseline="0" dirty="0" smtClean="0"/>
              <a:t>risiko for tilbakefall, og derfor ikke har nytte av cellegift. </a:t>
            </a:r>
          </a:p>
          <a:p>
            <a:r>
              <a:rPr lang="nb-NO" baseline="0" dirty="0" smtClean="0"/>
              <a:t>Ved å teste brystkreftpasienter vil en stor andel pasienter nå kunne slippe å gjennomgå </a:t>
            </a:r>
            <a:r>
              <a:rPr lang="nb-NO" baseline="0" dirty="0" err="1" smtClean="0"/>
              <a:t>adjuvant</a:t>
            </a:r>
            <a:r>
              <a:rPr lang="nb-NO" baseline="0" dirty="0" smtClean="0"/>
              <a:t> cellegiftbehandling. Dette sparer pasienten for en unødvendig og tøff behandling, og gir samfunnet reduserte kostnader til helsetester og sosiale utgifter. </a:t>
            </a:r>
          </a:p>
          <a:p>
            <a:r>
              <a:rPr lang="nb-NO" baseline="0" dirty="0" err="1" smtClean="0"/>
              <a:t>Clinical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study</a:t>
            </a:r>
            <a:r>
              <a:rPr lang="nb-NO" baseline="0" dirty="0" smtClean="0"/>
              <a:t>- </a:t>
            </a:r>
            <a:r>
              <a:rPr lang="nb-NO" baseline="0" dirty="0" err="1" smtClean="0"/>
              <a:t>introducing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diagnostics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Kombinert innføring er bra- måler effekten samtidig</a:t>
            </a:r>
          </a:p>
          <a:p>
            <a:endParaRPr lang="nb-NO" baseline="0" dirty="0" smtClean="0"/>
          </a:p>
          <a:p>
            <a:r>
              <a:rPr lang="nb-NO" baseline="0" dirty="0" err="1" smtClean="0"/>
              <a:t>Føste</a:t>
            </a:r>
            <a:r>
              <a:rPr lang="nb-NO" baseline="0" dirty="0" smtClean="0"/>
              <a:t> utenom OUS som etablerte dette. R</a:t>
            </a:r>
          </a:p>
          <a:p>
            <a:r>
              <a:rPr lang="nb-NO" baseline="0" dirty="0" smtClean="0"/>
              <a:t>Her ser vi resultatet av å være med i en </a:t>
            </a:r>
            <a:r>
              <a:rPr lang="nb-NO" baseline="0" dirty="0" err="1" smtClean="0"/>
              <a:t>klinsik</a:t>
            </a:r>
            <a:r>
              <a:rPr lang="nb-NO" baseline="0" dirty="0" smtClean="0"/>
              <a:t> studie som blir rutinediagnostikk i løpet av kort tid</a:t>
            </a:r>
            <a:endParaRPr lang="nb-NO" dirty="0" smtClean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043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130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186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553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96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83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28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377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93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865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432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5610F-8E43-4EA8-9325-59301BDE7E4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520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103448" y="1484789"/>
            <a:ext cx="9985109" cy="1368153"/>
          </a:xfrm>
        </p:spPr>
        <p:txBody>
          <a:bodyPr/>
          <a:lstStyle>
            <a:lvl1pPr algn="l">
              <a:defRPr b="1">
                <a:latin typeface="+mj-lt"/>
              </a:defRPr>
            </a:lvl1pPr>
          </a:lstStyle>
          <a:p>
            <a:r>
              <a:rPr lang="nb-NO" dirty="0" smtClean="0"/>
              <a:t>Forside</a:t>
            </a:r>
            <a:br>
              <a:rPr lang="nb-NO" dirty="0" smtClean="0"/>
            </a:br>
            <a:r>
              <a:rPr lang="nb-NO" dirty="0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89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0" y="1600204"/>
            <a:ext cx="10972800" cy="460647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Sak 1</a:t>
            </a:r>
          </a:p>
        </p:txBody>
      </p:sp>
      <p:sp>
        <p:nvSpPr>
          <p:cNvPr id="6" name="Tittel 5"/>
          <p:cNvSpPr>
            <a:spLocks noGrp="1"/>
          </p:cNvSpPr>
          <p:nvPr>
            <p:ph type="title" hasCustomPrompt="1"/>
          </p:nvPr>
        </p:nvSpPr>
        <p:spPr>
          <a:xfrm>
            <a:off x="609600" y="476672"/>
            <a:ext cx="10972800" cy="720080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609600" y="2204864"/>
            <a:ext cx="10972800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8768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023659" y="1772816"/>
            <a:ext cx="10363200" cy="864096"/>
          </a:xfrm>
        </p:spPr>
        <p:txBody>
          <a:bodyPr anchor="t"/>
          <a:lstStyle>
            <a:lvl1pPr algn="l">
              <a:lnSpc>
                <a:spcPct val="10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Forside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3023659" y="2564904"/>
            <a:ext cx="10363200" cy="64807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216406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09601" y="1600201"/>
            <a:ext cx="6446507" cy="4421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Sak 1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7344140" y="1600204"/>
            <a:ext cx="4238261" cy="460647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Sak 1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7344140" y="2204864"/>
            <a:ext cx="4238261" cy="3816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Sak 1</a:t>
            </a:r>
          </a:p>
        </p:txBody>
      </p:sp>
      <p:sp>
        <p:nvSpPr>
          <p:cNvPr id="12" name="Tittel 5"/>
          <p:cNvSpPr>
            <a:spLocks noGrp="1"/>
          </p:cNvSpPr>
          <p:nvPr>
            <p:ph type="title" hasCustomPrompt="1"/>
          </p:nvPr>
        </p:nvSpPr>
        <p:spPr>
          <a:xfrm>
            <a:off x="609600" y="476672"/>
            <a:ext cx="10972800" cy="720080"/>
          </a:xfr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219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23393" y="1700808"/>
            <a:ext cx="6446507" cy="46064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12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623393" y="2564904"/>
            <a:ext cx="6446507" cy="3528392"/>
          </a:xfrm>
        </p:spPr>
        <p:txBody>
          <a:bodyPr>
            <a:normAutofit/>
          </a:bodyPr>
          <a:lstStyle>
            <a:lvl1pPr marL="285750" indent="-285750">
              <a:buFont typeface="Arial" pitchFamily="34" charset="0"/>
              <a:buChar char="•"/>
              <a:defRPr sz="15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Sak 1</a:t>
            </a:r>
          </a:p>
          <a:p>
            <a:pPr lvl="0"/>
            <a:r>
              <a:rPr lang="nb-NO" dirty="0" smtClean="0"/>
              <a:t>Sak 2</a:t>
            </a:r>
          </a:p>
          <a:p>
            <a:pPr lvl="0"/>
            <a:r>
              <a:rPr lang="nb-NO" dirty="0" smtClean="0"/>
              <a:t>Sak 3</a:t>
            </a:r>
          </a:p>
          <a:p>
            <a:pPr lvl="0"/>
            <a:r>
              <a:rPr lang="nb-NO" dirty="0" smtClean="0"/>
              <a:t>Sak 4</a:t>
            </a:r>
          </a:p>
          <a:p>
            <a:pPr lvl="0"/>
            <a:r>
              <a:rPr lang="nb-NO" dirty="0" smtClean="0"/>
              <a:t>Sak 5</a:t>
            </a:r>
          </a:p>
        </p:txBody>
      </p:sp>
    </p:spTree>
    <p:extLst>
      <p:ext uri="{BB962C8B-B14F-4D97-AF65-F5344CB8AC3E}">
        <p14:creationId xmlns:p14="http://schemas.microsoft.com/office/powerpoint/2010/main" val="2956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433350"/>
            <a:ext cx="1158240" cy="288125"/>
          </a:xfrm>
          <a:prstGeom prst="rect">
            <a:avLst/>
          </a:prstGeom>
        </p:spPr>
        <p:txBody>
          <a:bodyPr/>
          <a:lstStyle/>
          <a:p>
            <a:fld id="{2EC3C42B-0B2A-4F35-9ECF-5285919DB2F5}" type="datetimeFigureOut">
              <a:rPr lang="nb-NO" smtClean="0"/>
              <a:t>11/25/19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095500" y="6433350"/>
            <a:ext cx="6673746" cy="288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874177" y="6433350"/>
            <a:ext cx="801973" cy="288125"/>
          </a:xfrm>
          <a:prstGeom prst="rect">
            <a:avLst/>
          </a:prstGeom>
        </p:spPr>
        <p:txBody>
          <a:bodyPr/>
          <a:lstStyle/>
          <a:p>
            <a:fld id="{7AD7C187-12B8-4958-AE76-94C748DC55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2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019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08B"/>
          </a:solidFill>
          <a:latin typeface="+mj-lt"/>
          <a:ea typeface="+mj-ea"/>
          <a:cs typeface="Scala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408B"/>
          </a:solidFill>
          <a:latin typeface="+mj-lt"/>
          <a:ea typeface="+mn-ea"/>
          <a:cs typeface="ScalaSan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408B"/>
          </a:solidFill>
          <a:latin typeface="+mj-lt"/>
          <a:ea typeface="+mn-ea"/>
          <a:cs typeface="ScalaSan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08B"/>
          </a:solidFill>
          <a:latin typeface="+mj-lt"/>
          <a:ea typeface="+mn-ea"/>
          <a:cs typeface="ScalaSan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08B"/>
          </a:solidFill>
          <a:latin typeface="+mj-lt"/>
          <a:ea typeface="+mn-ea"/>
          <a:cs typeface="ScalaSan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408B"/>
          </a:solidFill>
          <a:latin typeface="+mj-lt"/>
          <a:ea typeface="+mn-ea"/>
          <a:cs typeface="Scala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1.wdp"/><Relationship Id="rId5" Type="http://schemas.openxmlformats.org/officeDocument/2006/relationships/image" Target="../media/image20.png"/><Relationship Id="rId6" Type="http://schemas.microsoft.com/office/2007/relationships/hdphoto" Target="../media/hdphoto2.wdp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19736" y="2708920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Precision medicine in Northern Norway</a:t>
            </a:r>
            <a:br>
              <a:rPr lang="en-US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dirty="0" smtClean="0"/>
              <a:t>Rune Sundset, Head </a:t>
            </a:r>
            <a:r>
              <a:rPr lang="nb-NO" sz="2000" dirty="0" err="1" smtClean="0"/>
              <a:t>of</a:t>
            </a:r>
            <a:r>
              <a:rPr lang="nb-NO" sz="2000" dirty="0" smtClean="0"/>
              <a:t> PET </a:t>
            </a:r>
            <a:r>
              <a:rPr lang="nb-NO" sz="2000" dirty="0" err="1" smtClean="0"/>
              <a:t>Imaging</a:t>
            </a:r>
            <a:r>
              <a:rPr lang="nb-NO" sz="2000" dirty="0" smtClean="0"/>
              <a:t> Center, </a:t>
            </a:r>
            <a:r>
              <a:rPr lang="nb-NO" sz="2000" dirty="0" err="1" smtClean="0"/>
              <a:t>University</a:t>
            </a:r>
            <a:r>
              <a:rPr lang="nb-NO" sz="2000" dirty="0" smtClean="0"/>
              <a:t> Hospital North Norway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6756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533298" y="336326"/>
            <a:ext cx="3719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88"/>
                </a:solidFill>
              </a:rPr>
              <a:t>Proposed regional organization of PM in Northern Norway</a:t>
            </a:r>
            <a:endParaRPr lang="en-US" sz="2800" b="1" dirty="0">
              <a:solidFill>
                <a:srgbClr val="003388"/>
              </a:solidFill>
            </a:endParaRPr>
          </a:p>
        </p:txBody>
      </p:sp>
      <p:sp>
        <p:nvSpPr>
          <p:cNvPr id="5" name="Terminator 4"/>
          <p:cNvSpPr/>
          <p:nvPr/>
        </p:nvSpPr>
        <p:spPr>
          <a:xfrm>
            <a:off x="4588683" y="188640"/>
            <a:ext cx="2506164" cy="752475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Director UNN (Hospital) / </a:t>
            </a:r>
            <a:r>
              <a:rPr lang="en-US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Dean Medical Health Faculty - </a:t>
            </a:r>
            <a:r>
              <a:rPr lang="en-US" sz="1400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UiT</a:t>
            </a:r>
            <a:r>
              <a:rPr lang="en-US" sz="1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(University)</a:t>
            </a:r>
            <a:endParaRPr lang="en-US" sz="1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lternativ prosess 8"/>
          <p:cNvSpPr/>
          <p:nvPr/>
        </p:nvSpPr>
        <p:spPr>
          <a:xfrm>
            <a:off x="3503712" y="4592818"/>
            <a:ext cx="4771631" cy="193252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nb-NO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Alternativ prosess 9"/>
          <p:cNvSpPr/>
          <p:nvPr/>
        </p:nvSpPr>
        <p:spPr>
          <a:xfrm>
            <a:off x="4077262" y="1557139"/>
            <a:ext cx="3624532" cy="2447925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4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Regional council </a:t>
            </a:r>
            <a:r>
              <a:rPr lang="en-U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precision medicine</a:t>
            </a:r>
            <a:endParaRPr lang="en-US" sz="1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  <a:tabLst>
                <a:tab pos="228600" algn="l"/>
              </a:tabLst>
            </a:pPr>
            <a:r>
              <a:rPr lang="en-US" sz="1200" kern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Leader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28600" algn="l"/>
              </a:tabLst>
            </a:pP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One m</a:t>
            </a:r>
            <a:r>
              <a:rPr lang="en-US" sz="1200" kern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ember from </a:t>
            </a:r>
            <a:r>
              <a:rPr lang="en-US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en-US" sz="1200" kern="1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discipline:</a:t>
            </a:r>
            <a:endParaRPr lang="en-US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effectLst/>
                <a:latin typeface="+mj-lt"/>
                <a:ea typeface="Calibri" panose="020F0502020204030204" pitchFamily="34" charset="0"/>
              </a:rPr>
              <a:t>Genetic</a:t>
            </a: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effectLst/>
                <a:latin typeface="+mj-lt"/>
                <a:ea typeface="Calibri" panose="020F0502020204030204" pitchFamily="34" charset="0"/>
              </a:rPr>
              <a:t>Oncology</a:t>
            </a: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effectLst/>
                <a:latin typeface="+mj-lt"/>
                <a:ea typeface="Calibri" panose="020F0502020204030204" pitchFamily="34" charset="0"/>
              </a:rPr>
              <a:t>Infection diseases</a:t>
            </a: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latin typeface="+mj-lt"/>
                <a:ea typeface="Calibri" panose="020F0502020204030204" pitchFamily="34" charset="0"/>
              </a:rPr>
              <a:t>P</a:t>
            </a:r>
            <a:r>
              <a:rPr lang="en-US" sz="1200" dirty="0" smtClean="0">
                <a:effectLst/>
                <a:latin typeface="+mj-lt"/>
                <a:ea typeface="Calibri" panose="020F0502020204030204" pitchFamily="34" charset="0"/>
              </a:rPr>
              <a:t>athology</a:t>
            </a: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latin typeface="+mj-lt"/>
                <a:ea typeface="Calibri" panose="020F0502020204030204" pitchFamily="34" charset="0"/>
              </a:rPr>
              <a:t>Bioinformatics</a:t>
            </a:r>
            <a:endParaRPr lang="en-US" sz="1200" dirty="0" smtClean="0">
              <a:effectLst/>
              <a:latin typeface="+mj-lt"/>
              <a:ea typeface="Calibri" panose="020F0502020204030204" pitchFamily="34" charset="0"/>
            </a:endParaRP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effectLst/>
                <a:latin typeface="+mj-lt"/>
                <a:ea typeface="Calibri" panose="020F0502020204030204" pitchFamily="34" charset="0"/>
              </a:rPr>
              <a:t>Molecular imaging and therapy (nuclear medicine)</a:t>
            </a: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latin typeface="+mj-lt"/>
                <a:ea typeface="Calibri" panose="020F0502020204030204" pitchFamily="34" charset="0"/>
              </a:rPr>
              <a:t>…</a:t>
            </a:r>
            <a:endParaRPr lang="en-US" sz="12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1" name="Pil opp og ned 10"/>
          <p:cNvSpPr/>
          <p:nvPr/>
        </p:nvSpPr>
        <p:spPr>
          <a:xfrm>
            <a:off x="5748046" y="4128120"/>
            <a:ext cx="287869" cy="381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3719736" y="4581128"/>
            <a:ext cx="439248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professional network 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precision medicine</a:t>
            </a:r>
            <a:endParaRPr lang="en-US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All employees working in the field of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ea typeface="Calibri" panose="020F0502020204030204" pitchFamily="34" charset="0"/>
              </a:rPr>
              <a:t>Genetic</a:t>
            </a: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ea typeface="Calibri" panose="020F0502020204030204" pitchFamily="34" charset="0"/>
              </a:rPr>
              <a:t>Oncology</a:t>
            </a: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ea typeface="Calibri" panose="020F0502020204030204" pitchFamily="34" charset="0"/>
              </a:rPr>
              <a:t>Infection diseases</a:t>
            </a: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ea typeface="Calibri" panose="020F0502020204030204" pitchFamily="34" charset="0"/>
              </a:rPr>
              <a:t>Pathology</a:t>
            </a: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ea typeface="Calibri" panose="020F0502020204030204" pitchFamily="34" charset="0"/>
              </a:rPr>
              <a:t>Bioinformatics</a:t>
            </a: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>
                <a:ea typeface="Calibri" panose="020F0502020204030204" pitchFamily="34" charset="0"/>
              </a:rPr>
              <a:t>Molecular imaging and therapy (nuclear medicine</a:t>
            </a:r>
            <a:r>
              <a:rPr lang="en-US" sz="1200" dirty="0" smtClean="0">
                <a:ea typeface="Calibri" panose="020F0502020204030204" pitchFamily="34" charset="0"/>
              </a:rPr>
              <a:t>)</a:t>
            </a:r>
          </a:p>
          <a:p>
            <a:pPr marL="685800" indent="-2286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1200" dirty="0" smtClean="0">
                <a:ea typeface="Calibri" panose="020F0502020204030204" pitchFamily="34" charset="0"/>
              </a:rPr>
              <a:t>…</a:t>
            </a:r>
            <a:endParaRPr lang="en-US" sz="1200" dirty="0">
              <a:ea typeface="Calibri" panose="020F0502020204030204" pitchFamily="34" charset="0"/>
            </a:endParaRPr>
          </a:p>
          <a:p>
            <a:r>
              <a:rPr lang="en-US" sz="1200" dirty="0" smtClean="0"/>
              <a:t>Annual conference</a:t>
            </a:r>
            <a:endParaRPr lang="en-US" sz="1200" dirty="0"/>
          </a:p>
        </p:txBody>
      </p:sp>
      <p:sp>
        <p:nvSpPr>
          <p:cNvPr id="13" name="Pil opp og ned 12"/>
          <p:cNvSpPr/>
          <p:nvPr/>
        </p:nvSpPr>
        <p:spPr>
          <a:xfrm>
            <a:off x="5689230" y="1052736"/>
            <a:ext cx="305071" cy="381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425" y="192425"/>
            <a:ext cx="1146167" cy="1508730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360" y="2101204"/>
            <a:ext cx="2771775" cy="1647825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928" y="4869160"/>
            <a:ext cx="3809072" cy="18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870" y="397774"/>
            <a:ext cx="10972800" cy="720080"/>
          </a:xfrm>
        </p:spPr>
        <p:txBody>
          <a:bodyPr/>
          <a:lstStyle/>
          <a:p>
            <a:r>
              <a:rPr lang="nb-NO" dirty="0" smtClean="0"/>
              <a:t>Gene panels for cancer at UNN in Tromsø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651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1800" b="1" dirty="0"/>
              <a:t>Small panel (15 genes) </a:t>
            </a:r>
          </a:p>
          <a:p>
            <a:pPr lvl="1"/>
            <a:r>
              <a:rPr lang="nb-NO" sz="1800" dirty="0" err="1"/>
              <a:t>Lung</a:t>
            </a:r>
            <a:r>
              <a:rPr lang="nb-NO" sz="1800" dirty="0"/>
              <a:t> cancer, </a:t>
            </a:r>
            <a:r>
              <a:rPr lang="nb-NO" sz="1800" dirty="0" err="1"/>
              <a:t>colon</a:t>
            </a:r>
            <a:r>
              <a:rPr lang="nb-NO" sz="1800" dirty="0"/>
              <a:t>-/</a:t>
            </a:r>
            <a:r>
              <a:rPr lang="nb-NO" sz="1800" dirty="0" err="1"/>
              <a:t>rectal</a:t>
            </a:r>
            <a:r>
              <a:rPr lang="nb-NO" sz="1800" dirty="0"/>
              <a:t> cancer, melanoma</a:t>
            </a:r>
          </a:p>
          <a:p>
            <a:pPr lvl="1"/>
            <a:r>
              <a:rPr lang="nb-NO" sz="1800" dirty="0" err="1"/>
              <a:t>Mutations</a:t>
            </a:r>
            <a:r>
              <a:rPr lang="nb-NO" sz="1800" dirty="0"/>
              <a:t> (EGFR, RAS,BRAF </a:t>
            </a:r>
            <a:r>
              <a:rPr lang="nb-NO" sz="1800" dirty="0" err="1"/>
              <a:t>etc</a:t>
            </a:r>
            <a:r>
              <a:rPr lang="nb-NO" sz="1800" dirty="0"/>
              <a:t>)</a:t>
            </a:r>
          </a:p>
          <a:p>
            <a:pPr lvl="1"/>
            <a:r>
              <a:rPr lang="nb-NO" sz="1800" dirty="0" err="1"/>
              <a:t>Introduced</a:t>
            </a:r>
            <a:r>
              <a:rPr lang="nb-NO" sz="1800" dirty="0"/>
              <a:t> </a:t>
            </a:r>
            <a:r>
              <a:rPr lang="nb-NO" sz="1800" dirty="0" err="1"/>
              <a:t>March</a:t>
            </a:r>
            <a:r>
              <a:rPr lang="nb-NO" sz="1800" dirty="0"/>
              <a:t> </a:t>
            </a:r>
            <a:r>
              <a:rPr lang="nb-NO" sz="1800" dirty="0" smtClean="0"/>
              <a:t>2017</a:t>
            </a:r>
          </a:p>
          <a:p>
            <a:pPr lvl="1"/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1800" b="1" dirty="0" err="1"/>
              <a:t>Larger</a:t>
            </a:r>
            <a:r>
              <a:rPr lang="nb-NO" sz="1800" b="1" dirty="0"/>
              <a:t> panel (200 genes) </a:t>
            </a:r>
          </a:p>
          <a:p>
            <a:pPr lvl="1"/>
            <a:r>
              <a:rPr lang="nb-NO" sz="1800" dirty="0"/>
              <a:t>Child </a:t>
            </a:r>
            <a:r>
              <a:rPr lang="nb-NO" sz="1800" dirty="0" smtClean="0"/>
              <a:t>cancer (</a:t>
            </a:r>
            <a:r>
              <a:rPr lang="nb-NO" sz="1800" dirty="0" err="1" smtClean="0"/>
              <a:t>many</a:t>
            </a:r>
            <a:r>
              <a:rPr lang="nb-NO" sz="1800" dirty="0" smtClean="0"/>
              <a:t> different types) </a:t>
            </a:r>
            <a:endParaRPr lang="nb-NO" sz="1800" dirty="0"/>
          </a:p>
          <a:p>
            <a:pPr lvl="1"/>
            <a:r>
              <a:rPr lang="nb-NO" sz="1800" dirty="0" err="1"/>
              <a:t>Mutations</a:t>
            </a:r>
            <a:r>
              <a:rPr lang="nb-NO" sz="1800" dirty="0"/>
              <a:t> and gene </a:t>
            </a:r>
            <a:r>
              <a:rPr lang="nb-NO" sz="1800" dirty="0" err="1"/>
              <a:t>fusions</a:t>
            </a:r>
            <a:endParaRPr lang="nb-NO" sz="1800" dirty="0"/>
          </a:p>
          <a:p>
            <a:pPr lvl="1"/>
            <a:r>
              <a:rPr lang="nb-NO" sz="1800" dirty="0" err="1"/>
              <a:t>Introduced</a:t>
            </a:r>
            <a:r>
              <a:rPr lang="nb-NO" sz="1800" dirty="0"/>
              <a:t> </a:t>
            </a:r>
            <a:r>
              <a:rPr lang="nb-NO" sz="1800" dirty="0" err="1"/>
              <a:t>October</a:t>
            </a:r>
            <a:r>
              <a:rPr lang="nb-NO" sz="1800" dirty="0"/>
              <a:t> </a:t>
            </a:r>
            <a:r>
              <a:rPr lang="nb-NO" sz="1800" dirty="0" smtClean="0"/>
              <a:t>2019</a:t>
            </a:r>
          </a:p>
          <a:p>
            <a:pPr lvl="1"/>
            <a:endParaRPr lang="nb-NO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1800" b="1" dirty="0"/>
              <a:t>Large panel (500+ genes)</a:t>
            </a:r>
          </a:p>
          <a:p>
            <a:pPr lvl="1"/>
            <a:r>
              <a:rPr lang="nb-NO" sz="1800" dirty="0"/>
              <a:t>Part </a:t>
            </a:r>
            <a:r>
              <a:rPr lang="nb-NO" sz="1800" dirty="0" err="1"/>
              <a:t>of</a:t>
            </a:r>
            <a:r>
              <a:rPr lang="nb-NO" sz="1800" dirty="0"/>
              <a:t> a </a:t>
            </a:r>
            <a:r>
              <a:rPr lang="nb-NO" sz="1800" dirty="0" err="1"/>
              <a:t>clinical</a:t>
            </a:r>
            <a:r>
              <a:rPr lang="nb-NO" sz="1800" dirty="0"/>
              <a:t> </a:t>
            </a:r>
            <a:r>
              <a:rPr lang="nb-NO" sz="1800" dirty="0" err="1"/>
              <a:t>study</a:t>
            </a:r>
            <a:endParaRPr lang="nb-NO" sz="1800" dirty="0"/>
          </a:p>
          <a:p>
            <a:endParaRPr lang="en-US" dirty="0"/>
          </a:p>
        </p:txBody>
      </p:sp>
      <p:pic>
        <p:nvPicPr>
          <p:cNvPr id="6" name="Plassholder for innhold 4">
            <a:extLst>
              <a:ext uri="{FF2B5EF4-FFF2-40B4-BE49-F238E27FC236}">
                <a16:creationId xmlns="" xmlns:a16="http://schemas.microsoft.com/office/drawing/2014/main" id="{69BBE7C3-EF44-44B6-9483-C87601EE8DE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4338" t="7729" r="8918" b="30451"/>
          <a:stretch/>
        </p:blipFill>
        <p:spPr>
          <a:xfrm>
            <a:off x="5591944" y="2132856"/>
            <a:ext cx="6359956" cy="339196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="" xmlns:a16="http://schemas.microsoft.com/office/drawing/2014/main" id="{39CCBD94-B5D8-4520-8473-01C8B4BA8523}"/>
              </a:ext>
            </a:extLst>
          </p:cNvPr>
          <p:cNvSpPr/>
          <p:nvPr/>
        </p:nvSpPr>
        <p:spPr>
          <a:xfrm>
            <a:off x="8977094" y="5826641"/>
            <a:ext cx="27900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dirty="0" err="1">
                <a:latin typeface="+mj-lt"/>
              </a:rPr>
              <a:t>Nagahashi</a:t>
            </a:r>
            <a:r>
              <a:rPr lang="nb-NO" sz="1050" dirty="0">
                <a:latin typeface="+mj-lt"/>
              </a:rPr>
              <a:t> M at al</a:t>
            </a:r>
            <a:r>
              <a:rPr lang="en-US" sz="1050" dirty="0">
                <a:latin typeface="+mj-lt"/>
              </a:rPr>
              <a:t>. </a:t>
            </a:r>
            <a:r>
              <a:rPr lang="en-US" sz="1050" i="1" dirty="0">
                <a:latin typeface="+mj-lt"/>
              </a:rPr>
              <a:t>Cancer Sci</a:t>
            </a:r>
            <a:r>
              <a:rPr lang="en-US" sz="1050" dirty="0">
                <a:latin typeface="+mj-lt"/>
              </a:rPr>
              <a:t>. 2019;110:6–15.</a:t>
            </a:r>
            <a:endParaRPr lang="nb-NO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5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263352" y="1384180"/>
            <a:ext cx="5846440" cy="3196948"/>
          </a:xfrm>
        </p:spPr>
        <p:txBody>
          <a:bodyPr>
            <a:normAutofit/>
          </a:bodyPr>
          <a:lstStyle/>
          <a:p>
            <a:r>
              <a:rPr lang="en-US" dirty="0" smtClean="0"/>
              <a:t>We screen </a:t>
            </a:r>
            <a:r>
              <a:rPr lang="en-US" dirty="0"/>
              <a:t>up to 383 genes associated with neuromuscular diseases in a large gene panel </a:t>
            </a:r>
            <a:r>
              <a:rPr lang="en-US" dirty="0" smtClean="0"/>
              <a:t>that has been </a:t>
            </a:r>
            <a:r>
              <a:rPr lang="en-US" dirty="0"/>
              <a:t>developed at </a:t>
            </a:r>
            <a:r>
              <a:rPr lang="en-US" dirty="0" smtClean="0"/>
              <a:t>UNN</a:t>
            </a:r>
          </a:p>
          <a:p>
            <a:endParaRPr lang="en-US" dirty="0" smtClean="0"/>
          </a:p>
          <a:p>
            <a:r>
              <a:rPr lang="nb-NO" dirty="0"/>
              <a:t>Panel has </a:t>
            </a:r>
            <a:r>
              <a:rPr lang="nb-NO" dirty="0" err="1"/>
              <a:t>expanded</a:t>
            </a:r>
            <a:r>
              <a:rPr lang="nb-NO" dirty="0"/>
              <a:t> over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years</a:t>
            </a:r>
            <a:r>
              <a:rPr lang="nb-NO" dirty="0"/>
              <a:t>, </a:t>
            </a:r>
            <a:r>
              <a:rPr lang="nb-NO" dirty="0" err="1"/>
              <a:t>diagnosis</a:t>
            </a:r>
            <a:r>
              <a:rPr lang="nb-NO" dirty="0"/>
              <a:t> in </a:t>
            </a:r>
            <a:r>
              <a:rPr lang="nb-NO" dirty="0" err="1"/>
              <a:t>approxinately</a:t>
            </a:r>
            <a:r>
              <a:rPr lang="nb-NO" dirty="0"/>
              <a:t> 20%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 smtClean="0"/>
              <a:t>patients</a:t>
            </a:r>
            <a:endParaRPr lang="nb-NO" dirty="0" smtClean="0"/>
          </a:p>
          <a:p>
            <a:endParaRPr lang="nb-NO" dirty="0"/>
          </a:p>
          <a:p>
            <a:r>
              <a:rPr lang="nb-NO" dirty="0" err="1"/>
              <a:t>Treatments</a:t>
            </a:r>
            <a:r>
              <a:rPr lang="nb-NO" dirty="0"/>
              <a:t>/</a:t>
            </a:r>
            <a:r>
              <a:rPr lang="nb-NO" dirty="0" err="1"/>
              <a:t>drugs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</a:t>
            </a:r>
            <a:r>
              <a:rPr lang="nb-NO" dirty="0" smtClean="0"/>
              <a:t>or under </a:t>
            </a:r>
            <a:r>
              <a:rPr lang="nb-NO" dirty="0"/>
              <a:t>progress for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diagnosis</a:t>
            </a:r>
            <a:endParaRPr lang="nb-NO" dirty="0"/>
          </a:p>
          <a:p>
            <a:endParaRPr lang="en-US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Next</a:t>
            </a:r>
            <a:r>
              <a:rPr lang="nb-NO" dirty="0"/>
              <a:t> </a:t>
            </a:r>
            <a:r>
              <a:rPr lang="nb-NO" dirty="0" err="1"/>
              <a:t>generation</a:t>
            </a:r>
            <a:r>
              <a:rPr lang="nb-NO" dirty="0"/>
              <a:t> </a:t>
            </a:r>
            <a:r>
              <a:rPr lang="nb-NO" dirty="0" err="1" smtClean="0"/>
              <a:t>sequencing</a:t>
            </a:r>
            <a:r>
              <a:rPr lang="nb-NO" dirty="0" smtClean="0"/>
              <a:t> -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/>
              <a:t>molecular</a:t>
            </a:r>
            <a:r>
              <a:rPr lang="nb-NO" dirty="0"/>
              <a:t> </a:t>
            </a:r>
            <a:r>
              <a:rPr lang="nb-NO" dirty="0" err="1"/>
              <a:t>diagnostic</a:t>
            </a:r>
            <a:r>
              <a:rPr lang="nb-NO" dirty="0"/>
              <a:t> </a:t>
            </a:r>
            <a:r>
              <a:rPr lang="nb-NO" dirty="0" err="1"/>
              <a:t>possibilities</a:t>
            </a:r>
            <a:r>
              <a:rPr lang="nb-NO" dirty="0"/>
              <a:t> </a:t>
            </a:r>
            <a:r>
              <a:rPr lang="nb-NO" dirty="0" smtClean="0"/>
              <a:t>in </a:t>
            </a:r>
            <a:r>
              <a:rPr lang="nb-NO" dirty="0" err="1" smtClean="0"/>
              <a:t>neuromuscular</a:t>
            </a:r>
            <a:r>
              <a:rPr lang="nb-NO" dirty="0" smtClean="0"/>
              <a:t> </a:t>
            </a:r>
            <a:r>
              <a:rPr lang="nb-NO" dirty="0" err="1"/>
              <a:t>patients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/>
          <a:srcRect l="3561" r="5047"/>
          <a:stretch/>
        </p:blipFill>
        <p:spPr>
          <a:xfrm>
            <a:off x="6409926" y="1412776"/>
            <a:ext cx="5760639" cy="468201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98" y="4651789"/>
            <a:ext cx="483454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720080"/>
          </a:xfrm>
        </p:spPr>
        <p:txBody>
          <a:bodyPr>
            <a:normAutofit/>
          </a:bodyPr>
          <a:lstStyle/>
          <a:p>
            <a:r>
              <a:rPr lang="nb-NO" sz="3200" dirty="0" err="1"/>
              <a:t>Prosigna</a:t>
            </a:r>
            <a:r>
              <a:rPr lang="nb-NO" sz="3200" dirty="0"/>
              <a:t> test for </a:t>
            </a:r>
            <a:r>
              <a:rPr lang="nb-NO" sz="3200" dirty="0" err="1"/>
              <a:t>breast</a:t>
            </a:r>
            <a:r>
              <a:rPr lang="nb-NO" sz="3200" dirty="0"/>
              <a:t> cancer (EMIT </a:t>
            </a:r>
            <a:r>
              <a:rPr lang="nb-NO" sz="3200" dirty="0" err="1" smtClean="0"/>
              <a:t>study</a:t>
            </a:r>
            <a:r>
              <a:rPr lang="nb-NO" sz="3200" dirty="0" smtClean="0"/>
              <a:t>, lead by OUS)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82" y="2090507"/>
            <a:ext cx="1472470" cy="2081204"/>
          </a:xfrm>
          <a:prstGeom prst="rect">
            <a:avLst/>
          </a:prstGeom>
        </p:spPr>
      </p:pic>
      <p:pic>
        <p:nvPicPr>
          <p:cNvPr id="6" name="Picture 11" descr="ffpe_block_01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999" y="2813177"/>
            <a:ext cx="1292289" cy="117008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957" y="1007491"/>
            <a:ext cx="3065158" cy="3668783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961175" y="4565979"/>
            <a:ext cx="29781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u="sng" dirty="0" err="1">
                <a:solidFill>
                  <a:schemeClr val="accent2"/>
                </a:solidFill>
              </a:rPr>
              <a:t>Prosigna</a:t>
            </a:r>
            <a:r>
              <a:rPr lang="nb-NO" u="sng" dirty="0">
                <a:solidFill>
                  <a:schemeClr val="accent2"/>
                </a:solidFill>
              </a:rPr>
              <a:t> test (NanoString):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2"/>
                </a:solidFill>
              </a:rPr>
              <a:t>Molecular</a:t>
            </a:r>
            <a:r>
              <a:rPr lang="nb-NO" dirty="0">
                <a:solidFill>
                  <a:schemeClr val="accent2"/>
                </a:solidFill>
              </a:rPr>
              <a:t> </a:t>
            </a:r>
            <a:r>
              <a:rPr lang="nb-NO" dirty="0" err="1" smtClean="0">
                <a:solidFill>
                  <a:schemeClr val="accent2"/>
                </a:solidFill>
              </a:rPr>
              <a:t>classification</a:t>
            </a:r>
            <a:r>
              <a:rPr lang="nb-NO" dirty="0" smtClean="0">
                <a:solidFill>
                  <a:schemeClr val="accent2"/>
                </a:solidFill>
              </a:rPr>
              <a:t> </a:t>
            </a:r>
            <a:r>
              <a:rPr lang="nb-NO" dirty="0" err="1">
                <a:solidFill>
                  <a:schemeClr val="accent2"/>
                </a:solidFill>
              </a:rPr>
              <a:t>based</a:t>
            </a:r>
            <a:r>
              <a:rPr lang="nb-NO" dirty="0">
                <a:solidFill>
                  <a:schemeClr val="accent2"/>
                </a:solidFill>
              </a:rPr>
              <a:t> </a:t>
            </a:r>
            <a:r>
              <a:rPr lang="nb-NO" dirty="0" err="1">
                <a:solidFill>
                  <a:schemeClr val="accent2"/>
                </a:solidFill>
              </a:rPr>
              <a:t>on</a:t>
            </a:r>
            <a:r>
              <a:rPr lang="nb-NO" dirty="0">
                <a:solidFill>
                  <a:schemeClr val="accent2"/>
                </a:solidFill>
              </a:rPr>
              <a:t> gene </a:t>
            </a:r>
            <a:r>
              <a:rPr lang="nb-NO" dirty="0" err="1">
                <a:solidFill>
                  <a:schemeClr val="accent2"/>
                </a:solidFill>
              </a:rPr>
              <a:t>expression</a:t>
            </a:r>
            <a:r>
              <a:rPr lang="nb-NO" dirty="0">
                <a:solidFill>
                  <a:schemeClr val="accent2"/>
                </a:solidFill>
              </a:rPr>
              <a:t> in </a:t>
            </a:r>
            <a:r>
              <a:rPr lang="nb-NO" dirty="0" err="1" smtClean="0">
                <a:solidFill>
                  <a:schemeClr val="accent2"/>
                </a:solidFill>
              </a:rPr>
              <a:t>tumour</a:t>
            </a:r>
            <a:endParaRPr lang="nb-NO" dirty="0">
              <a:solidFill>
                <a:schemeClr val="accent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accent2"/>
                </a:solidFill>
              </a:rPr>
              <a:t>Calculates</a:t>
            </a:r>
            <a:r>
              <a:rPr lang="nb-NO" dirty="0">
                <a:solidFill>
                  <a:schemeClr val="accent2"/>
                </a:solidFill>
              </a:rPr>
              <a:t> risk </a:t>
            </a:r>
            <a:r>
              <a:rPr lang="nb-NO" dirty="0" err="1">
                <a:solidFill>
                  <a:schemeClr val="accent2"/>
                </a:solidFill>
              </a:rPr>
              <a:t>of</a:t>
            </a:r>
            <a:r>
              <a:rPr lang="nb-NO" dirty="0">
                <a:solidFill>
                  <a:schemeClr val="accent2"/>
                </a:solidFill>
              </a:rPr>
              <a:t> </a:t>
            </a:r>
            <a:r>
              <a:rPr lang="nb-NO" dirty="0" err="1">
                <a:solidFill>
                  <a:schemeClr val="accent2"/>
                </a:solidFill>
              </a:rPr>
              <a:t>relaps</a:t>
            </a:r>
            <a:endParaRPr lang="nb-NO" dirty="0">
              <a:solidFill>
                <a:schemeClr val="accent2"/>
              </a:solidFill>
            </a:endParaRPr>
          </a:p>
        </p:txBody>
      </p:sp>
      <p:pic>
        <p:nvPicPr>
          <p:cNvPr id="9" name="Plassholder for innhold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2" t="10635" r="31625" b="38510"/>
          <a:stretch/>
        </p:blipFill>
        <p:spPr bwMode="auto">
          <a:xfrm>
            <a:off x="3693967" y="2264182"/>
            <a:ext cx="4490265" cy="253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il høyre 9"/>
          <p:cNvSpPr/>
          <p:nvPr/>
        </p:nvSpPr>
        <p:spPr>
          <a:xfrm>
            <a:off x="3250260" y="3314643"/>
            <a:ext cx="3254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høyre 10"/>
          <p:cNvSpPr/>
          <p:nvPr/>
        </p:nvSpPr>
        <p:spPr>
          <a:xfrm>
            <a:off x="8398233" y="3417128"/>
            <a:ext cx="290055" cy="221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l høyre 11"/>
          <p:cNvSpPr/>
          <p:nvPr/>
        </p:nvSpPr>
        <p:spPr>
          <a:xfrm rot="1791376">
            <a:off x="1525496" y="2472531"/>
            <a:ext cx="480940" cy="145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2267508" y="3901301"/>
            <a:ext cx="661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/>
              <a:t>Biopsy</a:t>
            </a:r>
            <a:endParaRPr lang="nb-NO" sz="1400" dirty="0"/>
          </a:p>
        </p:txBody>
      </p:sp>
      <p:sp>
        <p:nvSpPr>
          <p:cNvPr id="14" name="Plassholder for innhold 5"/>
          <p:cNvSpPr>
            <a:spLocks noGrp="1"/>
          </p:cNvSpPr>
          <p:nvPr>
            <p:ph idx="1"/>
          </p:nvPr>
        </p:nvSpPr>
        <p:spPr>
          <a:xfrm>
            <a:off x="611560" y="4708638"/>
            <a:ext cx="5058146" cy="1384658"/>
          </a:xfrm>
        </p:spPr>
        <p:txBody>
          <a:bodyPr/>
          <a:lstStyle/>
          <a:p>
            <a:pPr marL="0" indent="0">
              <a:buNone/>
            </a:pPr>
            <a:r>
              <a:rPr lang="nb-NO" sz="1800" u="sng" dirty="0"/>
              <a:t>Benefit for </a:t>
            </a:r>
            <a:r>
              <a:rPr lang="nb-NO" sz="1800" u="sng" dirty="0" err="1"/>
              <a:t>the</a:t>
            </a:r>
            <a:r>
              <a:rPr lang="nb-NO" sz="1800" u="sng" dirty="0"/>
              <a:t> </a:t>
            </a:r>
            <a:r>
              <a:rPr lang="nb-NO" sz="1800" u="sng" dirty="0" err="1"/>
              <a:t>patients</a:t>
            </a:r>
            <a:endParaRPr lang="nb-NO" sz="1800" u="sng" dirty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1800" dirty="0" err="1" smtClean="0"/>
              <a:t>Low</a:t>
            </a:r>
            <a:r>
              <a:rPr lang="nb-NO" sz="1800" dirty="0" smtClean="0"/>
              <a:t> risk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relaps</a:t>
            </a:r>
            <a:r>
              <a:rPr lang="nb-NO" sz="1800" dirty="0" smtClean="0"/>
              <a:t> – </a:t>
            </a:r>
            <a:r>
              <a:rPr lang="nb-NO" sz="1800" dirty="0" err="1" smtClean="0"/>
              <a:t>no</a:t>
            </a:r>
            <a:r>
              <a:rPr lang="nb-NO" sz="1800" dirty="0" smtClean="0"/>
              <a:t> </a:t>
            </a:r>
            <a:r>
              <a:rPr lang="nb-NO" sz="1800" dirty="0" err="1" smtClean="0"/>
              <a:t>need</a:t>
            </a:r>
            <a:r>
              <a:rPr lang="nb-NO" sz="1800" dirty="0" smtClean="0"/>
              <a:t> for </a:t>
            </a:r>
            <a:r>
              <a:rPr lang="nb-NO" sz="1800" dirty="0" err="1" smtClean="0"/>
              <a:t>chemotherapy</a:t>
            </a:r>
            <a:endParaRPr lang="nb-NO" sz="1800" dirty="0" smtClean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nb-NO" sz="1800" dirty="0" err="1" smtClean="0"/>
              <a:t>Avoid</a:t>
            </a:r>
            <a:r>
              <a:rPr lang="nb-NO" sz="1800" dirty="0" smtClean="0"/>
              <a:t> </a:t>
            </a:r>
            <a:r>
              <a:rPr lang="nb-NO" sz="1800" dirty="0" err="1"/>
              <a:t>chemotheraphy</a:t>
            </a:r>
            <a:r>
              <a:rPr lang="nb-NO" sz="1800" dirty="0"/>
              <a:t> in </a:t>
            </a:r>
            <a:r>
              <a:rPr lang="nb-NO" sz="1800" dirty="0" err="1"/>
              <a:t>patients</a:t>
            </a:r>
            <a:r>
              <a:rPr lang="nb-NO" sz="1800" dirty="0"/>
              <a:t> </a:t>
            </a:r>
            <a:r>
              <a:rPr lang="nb-NO" sz="1800" dirty="0" err="1"/>
              <a:t>with</a:t>
            </a:r>
            <a:r>
              <a:rPr lang="nb-NO" sz="1800" dirty="0"/>
              <a:t> </a:t>
            </a:r>
            <a:r>
              <a:rPr lang="nb-NO" sz="1800" dirty="0" err="1"/>
              <a:t>no</a:t>
            </a:r>
            <a:r>
              <a:rPr lang="nb-NO" sz="1800" dirty="0"/>
              <a:t> </a:t>
            </a:r>
            <a:r>
              <a:rPr lang="nb-NO" sz="1800" dirty="0" err="1" smtClean="0"/>
              <a:t>effect</a:t>
            </a:r>
            <a:r>
              <a:rPr lang="nb-NO" sz="1800" dirty="0"/>
              <a:t> (</a:t>
            </a:r>
            <a:r>
              <a:rPr lang="nb-NO" sz="1800" dirty="0" err="1" smtClean="0"/>
              <a:t>avoid</a:t>
            </a:r>
            <a:r>
              <a:rPr lang="nb-NO" sz="1800" dirty="0" smtClean="0"/>
              <a:t> </a:t>
            </a:r>
            <a:r>
              <a:rPr lang="nb-NO" sz="1800" dirty="0"/>
              <a:t>side </a:t>
            </a:r>
            <a:r>
              <a:rPr lang="nb-NO" sz="1800" dirty="0" err="1" smtClean="0"/>
              <a:t>effects</a:t>
            </a:r>
            <a:r>
              <a:rPr lang="nb-NO" sz="1800" dirty="0" smtClean="0"/>
              <a:t>)</a:t>
            </a:r>
            <a:endParaRPr lang="nb-NO" sz="1800" dirty="0"/>
          </a:p>
          <a:p>
            <a:pPr lvl="1"/>
            <a:endParaRPr lang="nb-NO" sz="1200" dirty="0"/>
          </a:p>
          <a:p>
            <a:pPr lvl="1"/>
            <a:endParaRPr lang="nb-NO" sz="1200" dirty="0"/>
          </a:p>
          <a:p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551384" y="1484784"/>
            <a:ext cx="305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UNN: first patient in </a:t>
            </a:r>
            <a:r>
              <a:rPr lang="en-US" dirty="0" err="1" smtClean="0"/>
              <a:t>april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3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336" y="332656"/>
            <a:ext cx="12072664" cy="72008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Peptide Receptor Radionuclide </a:t>
            </a:r>
            <a:r>
              <a:rPr lang="en-US" dirty="0" smtClean="0"/>
              <a:t>Therapy (PRRT, radioisotope therapy)</a:t>
            </a:r>
            <a:endParaRPr lang="en-US" dirty="0"/>
          </a:p>
        </p:txBody>
      </p:sp>
      <p:pic>
        <p:nvPicPr>
          <p:cNvPr id="8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9" y="2024063"/>
            <a:ext cx="5429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4358170" y="1196752"/>
            <a:ext cx="2059025" cy="1080120"/>
            <a:chOff x="6762754" y="1235686"/>
            <a:chExt cx="2746117" cy="1440014"/>
          </a:xfrm>
        </p:grpSpPr>
        <p:cxnSp>
          <p:nvCxnSpPr>
            <p:cNvPr id="10" name="Rett pil 9"/>
            <p:cNvCxnSpPr/>
            <p:nvPr/>
          </p:nvCxnSpPr>
          <p:spPr>
            <a:xfrm flipH="1">
              <a:off x="6967682" y="1916348"/>
              <a:ext cx="192075" cy="7593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Sylinder 10"/>
            <p:cNvSpPr txBox="1">
              <a:spLocks noChangeArrowheads="1"/>
            </p:cNvSpPr>
            <p:nvPr/>
          </p:nvSpPr>
          <p:spPr bwMode="auto">
            <a:xfrm>
              <a:off x="6762754" y="1235686"/>
              <a:ext cx="2746117" cy="67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en-US" sz="1350" dirty="0" err="1">
                  <a:solidFill>
                    <a:srgbClr val="000000"/>
                  </a:solidFill>
                </a:rPr>
                <a:t>Somatostatinreceptor</a:t>
              </a:r>
              <a:endParaRPr lang="nb-NO" altLang="en-US" sz="1350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en-US" sz="1350" dirty="0">
                  <a:solidFill>
                    <a:srgbClr val="000000"/>
                  </a:solidFill>
                </a:rPr>
                <a:t>(</a:t>
              </a:r>
              <a:r>
                <a:rPr lang="nb-NO" altLang="en-US" sz="1350" dirty="0" err="1" smtClean="0">
                  <a:solidFill>
                    <a:srgbClr val="000000"/>
                  </a:solidFill>
                </a:rPr>
                <a:t>Nevroendocrine</a:t>
              </a:r>
              <a:r>
                <a:rPr lang="nb-NO" altLang="en-US" sz="1350" dirty="0" smtClean="0">
                  <a:solidFill>
                    <a:srgbClr val="000000"/>
                  </a:solidFill>
                </a:rPr>
                <a:t> </a:t>
              </a:r>
              <a:r>
                <a:rPr lang="nb-NO" altLang="en-US" sz="1350" dirty="0" err="1">
                  <a:solidFill>
                    <a:srgbClr val="000000"/>
                  </a:solidFill>
                </a:rPr>
                <a:t>tumores</a:t>
              </a:r>
              <a:r>
                <a:rPr lang="nb-NO" altLang="en-US" sz="1350" dirty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70849" y="1196752"/>
            <a:ext cx="5483700" cy="5104919"/>
            <a:chOff x="6570849" y="1196752"/>
            <a:chExt cx="5483700" cy="5104919"/>
          </a:xfrm>
        </p:grpSpPr>
        <p:pic>
          <p:nvPicPr>
            <p:cNvPr id="18" name="Bild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849" y="1196752"/>
              <a:ext cx="3197559" cy="510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9912424" y="2569553"/>
              <a:ext cx="2142125" cy="931455"/>
              <a:chOff x="9345674" y="3666643"/>
              <a:chExt cx="2855530" cy="1241604"/>
            </a:xfrm>
          </p:grpSpPr>
          <p:pic>
            <p:nvPicPr>
              <p:cNvPr id="23" name="Bild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45674" y="3666643"/>
                <a:ext cx="2253164" cy="908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kstSylinder 3"/>
              <p:cNvSpPr txBox="1">
                <a:spLocks noChangeArrowheads="1"/>
              </p:cNvSpPr>
              <p:nvPr/>
            </p:nvSpPr>
            <p:spPr bwMode="auto">
              <a:xfrm>
                <a:off x="9345674" y="4508246"/>
                <a:ext cx="2855530" cy="400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00408B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ScalaSans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rgbClr val="00408B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ScalaSans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00408B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ScalaSans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rgbClr val="00408B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ScalaSans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rgbClr val="00408B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ScalaSans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408B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ScalaSans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408B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ScalaSans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408B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ScalaSans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rgbClr val="00408B"/>
                    </a:solidFill>
                    <a:latin typeface="Calibri" panose="020F0502020204030204" pitchFamily="34" charset="0"/>
                    <a:ea typeface="MS PGothic" panose="020B0600070205080204" pitchFamily="34" charset="-128"/>
                    <a:cs typeface="ScalaSan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b-NO" altLang="en-US" sz="1350" baseline="30000" dirty="0">
                    <a:solidFill>
                      <a:srgbClr val="000000"/>
                    </a:solidFill>
                  </a:rPr>
                  <a:t>99m</a:t>
                </a:r>
                <a:r>
                  <a:rPr lang="nb-NO" altLang="en-US" sz="1350" dirty="0">
                    <a:solidFill>
                      <a:srgbClr val="000000"/>
                    </a:solidFill>
                  </a:rPr>
                  <a:t>Tc – </a:t>
                </a:r>
                <a:r>
                  <a:rPr lang="nb-NO" altLang="en-US" sz="1350" dirty="0" err="1">
                    <a:solidFill>
                      <a:srgbClr val="000000"/>
                    </a:solidFill>
                  </a:rPr>
                  <a:t>somatostatin</a:t>
                </a:r>
                <a:r>
                  <a:rPr lang="nb-NO" altLang="en-US" sz="1350" dirty="0">
                    <a:solidFill>
                      <a:srgbClr val="000000"/>
                    </a:solidFill>
                  </a:rPr>
                  <a:t>-analog</a:t>
                </a:r>
              </a:p>
            </p:txBody>
          </p:sp>
        </p:grpSp>
      </p:grpSp>
      <p:grpSp>
        <p:nvGrpSpPr>
          <p:cNvPr id="25" name="Group 8"/>
          <p:cNvGrpSpPr>
            <a:grpSpLocks/>
          </p:cNvGrpSpPr>
          <p:nvPr/>
        </p:nvGrpSpPr>
        <p:grpSpPr bwMode="auto">
          <a:xfrm>
            <a:off x="9833021" y="4132381"/>
            <a:ext cx="2207016" cy="915955"/>
            <a:chOff x="9193633" y="5657880"/>
            <a:chExt cx="2941644" cy="1220850"/>
          </a:xfrm>
        </p:grpSpPr>
        <p:pic>
          <p:nvPicPr>
            <p:cNvPr id="26" name="Bild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3633" y="5657880"/>
              <a:ext cx="2405205" cy="82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kstSylinder 6"/>
            <p:cNvSpPr txBox="1">
              <a:spLocks noChangeArrowheads="1"/>
            </p:cNvSpPr>
            <p:nvPr/>
          </p:nvSpPr>
          <p:spPr bwMode="auto">
            <a:xfrm>
              <a:off x="9345674" y="6478759"/>
              <a:ext cx="2789603" cy="39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b-NO" altLang="en-US" sz="1350" baseline="30000">
                  <a:solidFill>
                    <a:srgbClr val="000000"/>
                  </a:solidFill>
                </a:rPr>
                <a:t>177</a:t>
              </a:r>
              <a:r>
                <a:rPr lang="nb-NO" altLang="en-US" sz="1350">
                  <a:solidFill>
                    <a:srgbClr val="000000"/>
                  </a:solidFill>
                </a:rPr>
                <a:t>Lu - somatostatin-analog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2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64542" y="2327672"/>
            <a:ext cx="6560344" cy="1657350"/>
            <a:chOff x="1517018" y="1960362"/>
            <a:chExt cx="8747038" cy="2209988"/>
          </a:xfrm>
        </p:grpSpPr>
        <p:pic>
          <p:nvPicPr>
            <p:cNvPr id="6" name="Bild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081" y="1960362"/>
              <a:ext cx="5478975" cy="220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1517018" y="3068904"/>
              <a:ext cx="3180926" cy="4924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00408B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ScalaSan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</a:rPr>
                <a:t>Precision-DIAG</a:t>
              </a:r>
              <a:r>
                <a:rPr lang="en-US" altLang="en-US" sz="1800" dirty="0">
                  <a:solidFill>
                    <a:srgbClr val="FF0000"/>
                  </a:solidFill>
                </a:rPr>
                <a:t>NOSTICS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63352" y="4343400"/>
            <a:ext cx="6559153" cy="1466850"/>
            <a:chOff x="1516537" y="4647954"/>
            <a:chExt cx="8745147" cy="1956331"/>
          </a:xfrm>
        </p:grpSpPr>
        <p:pic>
          <p:nvPicPr>
            <p:cNvPr id="9" name="Bild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549"/>
            <a:stretch>
              <a:fillRect/>
            </a:stretch>
          </p:blipFill>
          <p:spPr bwMode="auto">
            <a:xfrm>
              <a:off x="4561099" y="4647954"/>
              <a:ext cx="5700585" cy="195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0"/>
            <p:cNvSpPr txBox="1"/>
            <p:nvPr/>
          </p:nvSpPr>
          <p:spPr>
            <a:xfrm>
              <a:off x="1516537" y="5360936"/>
              <a:ext cx="2612906" cy="492576"/>
            </a:xfrm>
            <a:prstGeom prst="rect">
              <a:avLst/>
            </a:prstGeom>
            <a:solidFill>
              <a:srgbClr val="E7E6E6"/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Precision-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THERA</a:t>
              </a:r>
              <a:r>
                <a:rPr lang="en-US" dirty="0">
                  <a:solidFill>
                    <a:prstClr val="black"/>
                  </a:solidFill>
                </a:rPr>
                <a:t>PY</a:t>
              </a:r>
            </a:p>
          </p:txBody>
        </p:sp>
      </p:grpSp>
      <p:sp>
        <p:nvSpPr>
          <p:cNvPr id="1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000" dirty="0">
                <a:solidFill>
                  <a:srgbClr val="254061"/>
                </a:solidFill>
              </a:rPr>
              <a:t/>
            </a:r>
            <a:br>
              <a:rPr lang="en-US" altLang="en-US" sz="3000" dirty="0">
                <a:solidFill>
                  <a:srgbClr val="254061"/>
                </a:solidFill>
              </a:rPr>
            </a:br>
            <a:r>
              <a:rPr lang="en-US" altLang="en-US" sz="3000" dirty="0">
                <a:solidFill>
                  <a:srgbClr val="254061"/>
                </a:solidFill>
              </a:rPr>
              <a:t>Nuclear medicine - </a:t>
            </a:r>
            <a:r>
              <a:rPr lang="en-US" altLang="en-US" sz="3000" dirty="0" smtClean="0">
                <a:solidFill>
                  <a:srgbClr val="558ED5"/>
                </a:solidFill>
              </a:rPr>
              <a:t>THERA</a:t>
            </a:r>
            <a:r>
              <a:rPr lang="en-US" altLang="en-US" sz="3000" dirty="0" smtClean="0">
                <a:solidFill>
                  <a:srgbClr val="FF0000"/>
                </a:solidFill>
              </a:rPr>
              <a:t>NOSTICS</a:t>
            </a:r>
            <a:r>
              <a:rPr lang="en-US" altLang="en-US" sz="3000" dirty="0">
                <a:solidFill>
                  <a:srgbClr val="254061"/>
                </a:solidFill>
              </a:rPr>
              <a:t/>
            </a:r>
            <a:br>
              <a:rPr lang="en-US" altLang="en-US" sz="3000" dirty="0">
                <a:solidFill>
                  <a:srgbClr val="254061"/>
                </a:solidFill>
              </a:rPr>
            </a:br>
            <a:r>
              <a:rPr lang="en-US" altLang="en-US" sz="1950" dirty="0">
                <a:solidFill>
                  <a:srgbClr val="254061"/>
                </a:solidFill>
              </a:rPr>
              <a:t>Precision medicine </a:t>
            </a:r>
          </a:p>
        </p:txBody>
      </p:sp>
      <p:pic>
        <p:nvPicPr>
          <p:cNvPr id="16" name="Bil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37" y="2564904"/>
            <a:ext cx="4865586" cy="32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3" y="1426290"/>
            <a:ext cx="12022354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/>
        </p:nvGrpSpPr>
        <p:grpSpPr>
          <a:xfrm>
            <a:off x="7141126" y="1054616"/>
            <a:ext cx="876778" cy="686832"/>
            <a:chOff x="5219222" y="1054616"/>
            <a:chExt cx="876778" cy="686832"/>
          </a:xfrm>
        </p:grpSpPr>
        <p:sp>
          <p:nvSpPr>
            <p:cNvPr id="5" name="TekstSylinder 4"/>
            <p:cNvSpPr txBox="1"/>
            <p:nvPr/>
          </p:nvSpPr>
          <p:spPr>
            <a:xfrm>
              <a:off x="5219222" y="1054616"/>
              <a:ext cx="876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solidFill>
                    <a:schemeClr val="bg1"/>
                  </a:solidFill>
                </a:rPr>
                <a:t>Tromsø</a:t>
              </a:r>
              <a:endParaRPr lang="nb-NO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Rett pil 6"/>
            <p:cNvCxnSpPr/>
            <p:nvPr/>
          </p:nvCxnSpPr>
          <p:spPr>
            <a:xfrm>
              <a:off x="5969000" y="1423948"/>
              <a:ext cx="127000" cy="31750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686" y="222226"/>
            <a:ext cx="4541914" cy="6413548"/>
          </a:xfrm>
          <a:prstGeom prst="rect">
            <a:avLst/>
          </a:prstGeom>
        </p:spPr>
      </p:pic>
      <p:sp>
        <p:nvSpPr>
          <p:cNvPr id="23" name="Rectangle 15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11188" y="620713"/>
            <a:ext cx="5268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nn-NO" sz="4000" b="1" dirty="0" smtClean="0">
                <a:solidFill>
                  <a:srgbClr val="00408B"/>
                </a:solidFill>
                <a:latin typeface="+mj-lt"/>
              </a:rPr>
              <a:t>University Hospital North </a:t>
            </a:r>
            <a:r>
              <a:rPr lang="nn-NO" sz="4000" b="1" dirty="0" err="1" smtClean="0">
                <a:solidFill>
                  <a:srgbClr val="00408B"/>
                </a:solidFill>
                <a:latin typeface="+mj-lt"/>
              </a:rPr>
              <a:t>Norway</a:t>
            </a:r>
            <a:endParaRPr lang="nn-NO" sz="4000" b="1" dirty="0">
              <a:solidFill>
                <a:srgbClr val="00408B"/>
              </a:solidFill>
              <a:latin typeface="+mj-lt"/>
            </a:endParaRPr>
          </a:p>
        </p:txBody>
      </p:sp>
      <p:sp>
        <p:nvSpPr>
          <p:cNvPr id="24" name="Rectangle 15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68313" y="2349500"/>
            <a:ext cx="4284662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Pct val="50000"/>
              <a:buFont typeface="Wingdings" pitchFamily="2" charset="2"/>
              <a:buChar char="q"/>
              <a:defRPr/>
            </a:pPr>
            <a:r>
              <a:rPr lang="en-US" sz="2400" dirty="0">
                <a:latin typeface="+mn-lt"/>
              </a:rPr>
              <a:t>University and regional hospital for </a:t>
            </a:r>
            <a:r>
              <a:rPr lang="en-US" sz="2400" dirty="0" err="1">
                <a:latin typeface="+mn-lt"/>
              </a:rPr>
              <a:t>Nordland</a:t>
            </a:r>
            <a:r>
              <a:rPr lang="en-US" sz="2400" dirty="0">
                <a:latin typeface="+mn-lt"/>
              </a:rPr>
              <a:t>, Troms, </a:t>
            </a:r>
            <a:r>
              <a:rPr lang="en-US" sz="2400" dirty="0" err="1">
                <a:latin typeface="+mn-lt"/>
              </a:rPr>
              <a:t>Finnmark</a:t>
            </a:r>
            <a:r>
              <a:rPr lang="en-US" sz="2400" dirty="0">
                <a:latin typeface="+mn-lt"/>
              </a:rPr>
              <a:t> and Svalbard (486,000 people)</a:t>
            </a:r>
          </a:p>
          <a:p>
            <a:pPr marL="342900" indent="-342900" eaLnBrk="1" hangingPunct="1">
              <a:spcBef>
                <a:spcPct val="20000"/>
              </a:spcBef>
              <a:buSzPct val="50000"/>
              <a:buFont typeface="Wingdings" pitchFamily="2" charset="2"/>
              <a:buChar char="q"/>
              <a:defRPr/>
            </a:pPr>
            <a:endParaRPr lang="en-US" sz="24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SzPct val="50000"/>
              <a:buFont typeface="Wingdings" pitchFamily="2" charset="2"/>
              <a:buChar char="q"/>
              <a:defRPr/>
            </a:pPr>
            <a:r>
              <a:rPr lang="en-US" sz="2400" dirty="0">
                <a:latin typeface="+mn-lt"/>
              </a:rPr>
              <a:t>Local hospital for Troms and northern </a:t>
            </a:r>
            <a:r>
              <a:rPr lang="en-US" sz="2400" dirty="0" err="1">
                <a:latin typeface="+mn-lt"/>
              </a:rPr>
              <a:t>Nordland</a:t>
            </a:r>
            <a:r>
              <a:rPr lang="en-US" sz="2400" dirty="0">
                <a:latin typeface="+mn-lt"/>
              </a:rPr>
              <a:t> (187,000 people)</a:t>
            </a:r>
            <a:endParaRPr lang="nn-NO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81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" y="0"/>
            <a:ext cx="11704320" cy="6858000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9080500" y="3962400"/>
            <a:ext cx="232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Hospital and university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Rett pil 4"/>
          <p:cNvCxnSpPr/>
          <p:nvPr/>
        </p:nvCxnSpPr>
        <p:spPr>
          <a:xfrm>
            <a:off x="10256751" y="4331732"/>
            <a:ext cx="373149" cy="5450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5626100" y="41910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Airport</a:t>
            </a:r>
            <a:endParaRPr lang="nb-NO" dirty="0">
              <a:solidFill>
                <a:schemeClr val="bg1"/>
              </a:solidFill>
            </a:endParaRPr>
          </a:p>
        </p:txBody>
      </p:sp>
      <p:cxnSp>
        <p:nvCxnSpPr>
          <p:cNvPr id="7" name="Rett pil 6"/>
          <p:cNvCxnSpPr/>
          <p:nvPr/>
        </p:nvCxnSpPr>
        <p:spPr>
          <a:xfrm>
            <a:off x="6248400" y="4604266"/>
            <a:ext cx="419100" cy="4122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5018273" y="6210300"/>
            <a:ext cx="121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Downtown</a:t>
            </a:r>
            <a:endParaRPr lang="nb-NO" dirty="0">
              <a:solidFill>
                <a:schemeClr val="bg1"/>
              </a:solidFill>
            </a:endParaRPr>
          </a:p>
        </p:txBody>
      </p:sp>
      <p:cxnSp>
        <p:nvCxnSpPr>
          <p:cNvPr id="9" name="Rett pil 8"/>
          <p:cNvCxnSpPr/>
          <p:nvPr/>
        </p:nvCxnSpPr>
        <p:spPr>
          <a:xfrm flipV="1">
            <a:off x="5283200" y="5931932"/>
            <a:ext cx="596900" cy="37361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4940745" y="196612"/>
            <a:ext cx="1726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Tromsø</a:t>
            </a:r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0"/>
            <a:ext cx="10937799" cy="6858000"/>
          </a:xfrm>
          <a:prstGeom prst="rect">
            <a:avLst/>
          </a:prstGeom>
        </p:spPr>
      </p:pic>
      <p:grpSp>
        <p:nvGrpSpPr>
          <p:cNvPr id="12" name="Gruppe 11"/>
          <p:cNvGrpSpPr/>
          <p:nvPr/>
        </p:nvGrpSpPr>
        <p:grpSpPr>
          <a:xfrm>
            <a:off x="2667000" y="1268760"/>
            <a:ext cx="8741790" cy="5157440"/>
            <a:chOff x="2667000" y="1268760"/>
            <a:chExt cx="8741790" cy="5157440"/>
          </a:xfrm>
        </p:grpSpPr>
        <p:sp>
          <p:nvSpPr>
            <p:cNvPr id="5" name="Ellipse 4"/>
            <p:cNvSpPr/>
            <p:nvPr/>
          </p:nvSpPr>
          <p:spPr>
            <a:xfrm>
              <a:off x="2667000" y="1600200"/>
              <a:ext cx="7569200" cy="4826000"/>
            </a:xfrm>
            <a:prstGeom prst="ellipse">
              <a:avLst/>
            </a:prstGeom>
            <a:solidFill>
              <a:srgbClr val="5B9BD5">
                <a:alpha val="3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7824192" y="1268760"/>
              <a:ext cx="358459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nb-NO" dirty="0" err="1" smtClean="0">
                  <a:solidFill>
                    <a:schemeClr val="bg1"/>
                  </a:solidFill>
                </a:rPr>
                <a:t>University</a:t>
              </a:r>
              <a:r>
                <a:rPr lang="nb-NO" dirty="0" smtClean="0">
                  <a:solidFill>
                    <a:schemeClr val="bg1"/>
                  </a:solidFill>
                </a:rPr>
                <a:t> Hospital </a:t>
              </a:r>
              <a:r>
                <a:rPr lang="nb-NO" dirty="0" err="1" smtClean="0">
                  <a:solidFill>
                    <a:schemeClr val="bg1"/>
                  </a:solidFill>
                </a:rPr>
                <a:t>of</a:t>
              </a:r>
              <a:r>
                <a:rPr lang="nb-NO" dirty="0" smtClean="0">
                  <a:solidFill>
                    <a:schemeClr val="bg1"/>
                  </a:solidFill>
                </a:rPr>
                <a:t> North Norway</a:t>
              </a:r>
              <a:endParaRPr lang="nb-NO" dirty="0"/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614401" y="154543"/>
            <a:ext cx="5345411" cy="3077607"/>
            <a:chOff x="614401" y="154543"/>
            <a:chExt cx="5345411" cy="3077607"/>
          </a:xfrm>
        </p:grpSpPr>
        <p:sp>
          <p:nvSpPr>
            <p:cNvPr id="10" name="Ellipse 9"/>
            <p:cNvSpPr/>
            <p:nvPr/>
          </p:nvSpPr>
          <p:spPr>
            <a:xfrm>
              <a:off x="614401" y="882650"/>
              <a:ext cx="3947387" cy="23495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34118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770956" y="154543"/>
              <a:ext cx="5188856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nb-NO" dirty="0" err="1" smtClean="0">
                  <a:solidFill>
                    <a:schemeClr val="bg1"/>
                  </a:solidFill>
                </a:rPr>
                <a:t>Universty</a:t>
              </a:r>
              <a:r>
                <a:rPr lang="nb-NO" dirty="0" smtClean="0">
                  <a:solidFill>
                    <a:schemeClr val="bg1"/>
                  </a:solidFill>
                </a:rPr>
                <a:t> </a:t>
              </a:r>
              <a:r>
                <a:rPr lang="nb-NO" dirty="0" err="1" smtClean="0">
                  <a:solidFill>
                    <a:schemeClr val="bg1"/>
                  </a:solidFill>
                </a:rPr>
                <a:t>of</a:t>
              </a:r>
              <a:r>
                <a:rPr lang="nb-NO" dirty="0" smtClean="0">
                  <a:solidFill>
                    <a:schemeClr val="bg1"/>
                  </a:solidFill>
                </a:rPr>
                <a:t> Tromsø - The Arctic </a:t>
              </a:r>
              <a:r>
                <a:rPr lang="nb-NO" dirty="0" err="1" smtClean="0">
                  <a:solidFill>
                    <a:schemeClr val="bg1"/>
                  </a:solidFill>
                </a:rPr>
                <a:t>University</a:t>
              </a:r>
              <a:r>
                <a:rPr lang="nb-NO" dirty="0" smtClean="0">
                  <a:solidFill>
                    <a:schemeClr val="bg1"/>
                  </a:solidFill>
                </a:rPr>
                <a:t> </a:t>
              </a:r>
              <a:r>
                <a:rPr lang="nb-NO" dirty="0" err="1" smtClean="0">
                  <a:solidFill>
                    <a:schemeClr val="bg1"/>
                  </a:solidFill>
                </a:rPr>
                <a:t>of</a:t>
              </a:r>
              <a:r>
                <a:rPr lang="nb-NO" dirty="0" smtClean="0">
                  <a:solidFill>
                    <a:schemeClr val="bg1"/>
                  </a:solidFill>
                </a:rPr>
                <a:t> Norway</a:t>
              </a:r>
            </a:p>
            <a:p>
              <a:r>
                <a:rPr lang="nb-NO" dirty="0" smtClean="0">
                  <a:solidFill>
                    <a:schemeClr val="bg1"/>
                  </a:solidFill>
                </a:rPr>
                <a:t>Medical </a:t>
              </a:r>
              <a:r>
                <a:rPr lang="nb-NO" dirty="0" err="1" smtClean="0">
                  <a:solidFill>
                    <a:schemeClr val="bg1"/>
                  </a:solidFill>
                </a:rPr>
                <a:t>faculty</a:t>
              </a:r>
              <a:endParaRPr lang="nb-NO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62708" y="893627"/>
            <a:ext cx="3180725" cy="1130584"/>
            <a:chOff x="4562708" y="893627"/>
            <a:chExt cx="3180725" cy="1130584"/>
          </a:xfrm>
        </p:grpSpPr>
        <p:sp>
          <p:nvSpPr>
            <p:cNvPr id="2" name="Oval 1"/>
            <p:cNvSpPr/>
            <p:nvPr/>
          </p:nvSpPr>
          <p:spPr>
            <a:xfrm rot="20549915">
              <a:off x="4562708" y="1421931"/>
              <a:ext cx="1999169" cy="602280"/>
            </a:xfrm>
            <a:prstGeom prst="ellipse">
              <a:avLst/>
            </a:prstGeom>
            <a:gradFill flip="none" rotWithShape="1">
              <a:gsLst>
                <a:gs pos="0">
                  <a:srgbClr val="FFF2CC">
                    <a:alpha val="24000"/>
                  </a:srgbClr>
                </a:gs>
                <a:gs pos="100000">
                  <a:srgbClr val="000000"/>
                </a:gs>
                <a:gs pos="76000">
                  <a:srgbClr val="FFF2CC">
                    <a:alpha val="24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35960" y="893627"/>
              <a:ext cx="200747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PET Imaging Center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64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2413"/>
            <a:ext cx="9525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692696"/>
            <a:ext cx="4544906" cy="556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5" y="692696"/>
            <a:ext cx="4059519" cy="556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4810831" y="18864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2013/2014</a:t>
            </a:r>
            <a:endParaRPr lang="en-US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464680" y="18864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2015/2016</a:t>
            </a:r>
            <a:endParaRPr lang="en-US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73012" y="1268760"/>
            <a:ext cx="2836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National strategies</a:t>
            </a:r>
          </a:p>
          <a:p>
            <a:r>
              <a:rPr lang="en-US" sz="2400" dirty="0" smtClean="0"/>
              <a:t>in precision medicine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3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/>
          <p:cNvGrpSpPr/>
          <p:nvPr/>
        </p:nvGrpSpPr>
        <p:grpSpPr>
          <a:xfrm>
            <a:off x="5807968" y="476672"/>
            <a:ext cx="6264696" cy="6225065"/>
            <a:chOff x="5447928" y="476672"/>
            <a:chExt cx="6264696" cy="6225065"/>
          </a:xfrm>
        </p:grpSpPr>
        <p:pic>
          <p:nvPicPr>
            <p:cNvPr id="20" name="Bilde 19"/>
            <p:cNvPicPr>
              <a:picLocks noChangeAspect="1"/>
            </p:cNvPicPr>
            <p:nvPr/>
          </p:nvPicPr>
          <p:blipFill rotWithShape="1">
            <a:blip r:embed="rId3"/>
            <a:srcRect l="50000" t="22308" b="9846"/>
            <a:stretch/>
          </p:blipFill>
          <p:spPr>
            <a:xfrm>
              <a:off x="5807968" y="692696"/>
              <a:ext cx="5904656" cy="6009041"/>
            </a:xfrm>
            <a:prstGeom prst="rect">
              <a:avLst/>
            </a:prstGeom>
          </p:spPr>
        </p:pic>
        <p:sp>
          <p:nvSpPr>
            <p:cNvPr id="21" name="Rektangel 20"/>
            <p:cNvSpPr/>
            <p:nvPr/>
          </p:nvSpPr>
          <p:spPr>
            <a:xfrm>
              <a:off x="5447928" y="476672"/>
              <a:ext cx="1368152" cy="3456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kstSylinder 3"/>
          <p:cNvSpPr txBox="1"/>
          <p:nvPr/>
        </p:nvSpPr>
        <p:spPr>
          <a:xfrm>
            <a:off x="119336" y="604768"/>
            <a:ext cx="72728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2017 – National working group: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Based on the previous strategies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Establish national and regional network in each health region for precision medicine (PM)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Avoid unwanted differences between health regions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Education and information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Secure a national plan in PM</a:t>
            </a:r>
            <a:endParaRPr lang="nb-NO" dirty="0"/>
          </a:p>
        </p:txBody>
      </p:sp>
      <p:sp>
        <p:nvSpPr>
          <p:cNvPr id="12" name="Plassholder for innhold 12"/>
          <p:cNvSpPr txBox="1">
            <a:spLocks/>
          </p:cNvSpPr>
          <p:nvPr/>
        </p:nvSpPr>
        <p:spPr>
          <a:xfrm>
            <a:off x="97313" y="5544616"/>
            <a:ext cx="6070695" cy="98072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i="1" dirty="0" smtClean="0"/>
              <a:t>«Personalized medicine includes diagnostics, treatment and prevention of disease based on a detailed biological information on the individual or on the individual’s disease»</a:t>
            </a:r>
          </a:p>
          <a:p>
            <a:endParaRPr lang="en-US" dirty="0"/>
          </a:p>
        </p:txBody>
      </p:sp>
      <p:grpSp>
        <p:nvGrpSpPr>
          <p:cNvPr id="11" name="Gruppe 10"/>
          <p:cNvGrpSpPr/>
          <p:nvPr/>
        </p:nvGrpSpPr>
        <p:grpSpPr>
          <a:xfrm>
            <a:off x="119336" y="3658159"/>
            <a:ext cx="6096000" cy="1877165"/>
            <a:chOff x="335360" y="3707740"/>
            <a:chExt cx="6096000" cy="1877165"/>
          </a:xfrm>
        </p:grpSpPr>
        <p:sp>
          <p:nvSpPr>
            <p:cNvPr id="9" name="Rektangel 8"/>
            <p:cNvSpPr/>
            <p:nvPr/>
          </p:nvSpPr>
          <p:spPr>
            <a:xfrm>
              <a:off x="335360" y="4107577"/>
              <a:ext cx="6096000" cy="14773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Nasjonalt</a:t>
              </a:r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nettverk</a:t>
              </a:r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av</a:t>
              </a:r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regionale</a:t>
              </a:r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fagråd</a:t>
              </a:r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innen</a:t>
              </a:r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persontilpasset</a:t>
              </a:r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medisin</a:t>
              </a:r>
              <a:r>
                <a:rPr lang="en-US" sz="28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en-US" sz="2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nb-NO" sz="1100" dirty="0">
                  <a:solidFill>
                    <a:srgbClr val="000000"/>
                  </a:solidFill>
                  <a:latin typeface="Calibri" panose="020F0502020204030204" pitchFamily="34" charset="0"/>
                </a:rPr>
                <a:t>Rapport fra nasjonal arbeidsgruppe nedsatt etter oppdrag fra Helse- og omsorgsdepartementet, 2017-18 (revidert etter konklusjon i AD-møte 19.11.2018) </a:t>
              </a:r>
              <a:endParaRPr lang="en-US" dirty="0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335360" y="3707740"/>
              <a:ext cx="609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National report on how to make a national network in PM.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09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5807968" y="476672"/>
            <a:ext cx="6264696" cy="6225065"/>
            <a:chOff x="5447928" y="476672"/>
            <a:chExt cx="6264696" cy="6225065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 rotWithShape="1">
            <a:blip r:embed="rId3"/>
            <a:srcRect l="50000" t="22308" b="9846"/>
            <a:stretch/>
          </p:blipFill>
          <p:spPr>
            <a:xfrm>
              <a:off x="5807968" y="692696"/>
              <a:ext cx="5904656" cy="6009041"/>
            </a:xfrm>
            <a:prstGeom prst="rect">
              <a:avLst/>
            </a:prstGeom>
          </p:spPr>
        </p:pic>
        <p:sp>
          <p:nvSpPr>
            <p:cNvPr id="3" name="Rektangel 2"/>
            <p:cNvSpPr/>
            <p:nvPr/>
          </p:nvSpPr>
          <p:spPr>
            <a:xfrm>
              <a:off x="5447928" y="476672"/>
              <a:ext cx="1368152" cy="3456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e 4"/>
          <p:cNvGrpSpPr/>
          <p:nvPr/>
        </p:nvGrpSpPr>
        <p:grpSpPr>
          <a:xfrm>
            <a:off x="550749" y="1686296"/>
            <a:ext cx="4488872" cy="5055072"/>
            <a:chOff x="5381967" y="315239"/>
            <a:chExt cx="4488872" cy="5055072"/>
          </a:xfrm>
        </p:grpSpPr>
        <p:sp>
          <p:nvSpPr>
            <p:cNvPr id="6" name="Alternativ prosess 5"/>
            <p:cNvSpPr/>
            <p:nvPr/>
          </p:nvSpPr>
          <p:spPr>
            <a:xfrm>
              <a:off x="5381967" y="315239"/>
              <a:ext cx="4488872" cy="2393302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u="sng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sz="1400" u="sng" dirty="0" smtClean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ational </a:t>
              </a:r>
              <a:r>
                <a:rPr lang="en-US" sz="1400" u="sng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1400" u="sng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ouncil</a:t>
              </a:r>
              <a:r>
                <a:rPr lang="en-US" sz="1400" u="sng" dirty="0" smtClean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for precision medicine (PM)</a:t>
              </a:r>
              <a:endParaRPr lang="en-US" sz="1400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dirty="0" smtClean="0">
                  <a:solidFill>
                    <a:schemeClr val="bg2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1400" dirty="0" smtClean="0">
                  <a:solidFill>
                    <a:schemeClr val="bg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eaders of regional councils (4)</a:t>
              </a:r>
              <a:endParaRPr lang="en-US" sz="1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dirty="0" smtClean="0">
                  <a:solidFill>
                    <a:schemeClr val="bg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Ministry of e-Health (1)</a:t>
              </a:r>
              <a:endParaRPr lang="en-US" sz="1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dirty="0" smtClean="0">
                  <a:solidFill>
                    <a:schemeClr val="bg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Ministry of Health (1)</a:t>
              </a:r>
              <a:endParaRPr lang="en-US" sz="1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dirty="0" smtClean="0">
                  <a:solidFill>
                    <a:schemeClr val="bg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User representatives (2)</a:t>
              </a:r>
              <a:endParaRPr lang="en-US" sz="1400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400" dirty="0" smtClean="0">
                  <a:solidFill>
                    <a:schemeClr val="bg2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Secretary (1)</a:t>
              </a:r>
              <a:endParaRPr lang="en-US" sz="14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uppe 6"/>
            <p:cNvGrpSpPr/>
            <p:nvPr/>
          </p:nvGrpSpPr>
          <p:grpSpPr>
            <a:xfrm>
              <a:off x="5454610" y="2741592"/>
              <a:ext cx="4244983" cy="2628719"/>
              <a:chOff x="293794" y="33053"/>
              <a:chExt cx="4245443" cy="2628829"/>
            </a:xfrm>
          </p:grpSpPr>
          <p:grpSp>
            <p:nvGrpSpPr>
              <p:cNvPr id="9" name="Gruppe 8"/>
              <p:cNvGrpSpPr/>
              <p:nvPr/>
            </p:nvGrpSpPr>
            <p:grpSpPr>
              <a:xfrm>
                <a:off x="293794" y="122830"/>
                <a:ext cx="3391327" cy="2498109"/>
                <a:chOff x="293794" y="0"/>
                <a:chExt cx="3391327" cy="2498109"/>
              </a:xfrm>
            </p:grpSpPr>
            <p:sp>
              <p:nvSpPr>
                <p:cNvPr id="14" name="Alternativ prosess 13"/>
                <p:cNvSpPr/>
                <p:nvPr/>
              </p:nvSpPr>
              <p:spPr>
                <a:xfrm>
                  <a:off x="894296" y="342288"/>
                  <a:ext cx="2790825" cy="1781175"/>
                </a:xfrm>
                <a:prstGeom prst="flowChartAlternateProcess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endParaRPr lang="nb-NO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Alternativ prosess 14"/>
                <p:cNvSpPr/>
                <p:nvPr/>
              </p:nvSpPr>
              <p:spPr>
                <a:xfrm>
                  <a:off x="293794" y="0"/>
                  <a:ext cx="1038225" cy="723900"/>
                </a:xfrm>
                <a:prstGeom prst="flowChartAlternateProcess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nb-NO" sz="1100" dirty="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Regional </a:t>
                  </a:r>
                  <a:r>
                    <a:rPr lang="nb-NO" sz="1100" dirty="0" err="1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council</a:t>
                  </a:r>
                  <a:r>
                    <a:rPr lang="nb-NO" sz="1100" dirty="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PM </a:t>
                  </a:r>
                  <a:r>
                    <a:rPr lang="nb-NO" sz="1100" dirty="0" smtClean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Helse </a:t>
                  </a:r>
                  <a:r>
                    <a:rPr lang="nb-NO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Vest</a:t>
                  </a:r>
                  <a:endParaRPr lang="nb-NO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Alternativ prosess 17"/>
                <p:cNvSpPr/>
                <p:nvPr/>
              </p:nvSpPr>
              <p:spPr>
                <a:xfrm>
                  <a:off x="293794" y="1774209"/>
                  <a:ext cx="1038225" cy="723900"/>
                </a:xfrm>
                <a:prstGeom prst="flowChartAlternateProcess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nb-NO" sz="1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Regional </a:t>
                  </a:r>
                  <a:r>
                    <a:rPr lang="nb-NO" sz="1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council</a:t>
                  </a:r>
                  <a:r>
                    <a:rPr lang="nb-NO" sz="1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PM </a:t>
                  </a:r>
                  <a:r>
                    <a:rPr lang="nb-NO" sz="1100" dirty="0" smtClean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Helse </a:t>
                  </a:r>
                  <a:r>
                    <a:rPr lang="nb-NO" sz="11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Midt-Norge</a:t>
                  </a:r>
                  <a:endParaRPr lang="nb-NO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Pil opp og ned 10"/>
              <p:cNvSpPr/>
              <p:nvPr/>
            </p:nvSpPr>
            <p:spPr>
              <a:xfrm>
                <a:off x="2238221" y="33053"/>
                <a:ext cx="209550" cy="381000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/>
              </a:p>
            </p:txBody>
          </p:sp>
          <p:sp>
            <p:nvSpPr>
              <p:cNvPr id="12" name="Alternativ prosess 11"/>
              <p:cNvSpPr/>
              <p:nvPr/>
            </p:nvSpPr>
            <p:spPr>
              <a:xfrm>
                <a:off x="3501012" y="122830"/>
                <a:ext cx="1038225" cy="723900"/>
              </a:xfrm>
              <a:prstGeom prst="flowChartAlternate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b-NO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Regional </a:t>
                </a:r>
                <a:r>
                  <a:rPr lang="nb-NO" sz="1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council</a:t>
                </a:r>
                <a:r>
                  <a:rPr lang="nb-NO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PM </a:t>
                </a:r>
                <a:r>
                  <a:rPr lang="nb-NO" sz="11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Helse </a:t>
                </a:r>
                <a:r>
                  <a:rPr lang="nb-NO" sz="1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Sør-Øst</a:t>
                </a:r>
                <a:endParaRPr lang="nb-NO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lternativ prosess 12"/>
              <p:cNvSpPr/>
              <p:nvPr/>
            </p:nvSpPr>
            <p:spPr>
              <a:xfrm>
                <a:off x="3446430" y="1937982"/>
                <a:ext cx="1038225" cy="723900"/>
              </a:xfrm>
              <a:prstGeom prst="flowChartAlternate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b-NO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Regional </a:t>
                </a:r>
                <a:r>
                  <a:rPr lang="nb-NO" sz="11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council</a:t>
                </a:r>
                <a:r>
                  <a:rPr lang="nb-NO" sz="1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PM </a:t>
                </a:r>
                <a:r>
                  <a:rPr lang="nb-NO" sz="11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Helse Nord</a:t>
                </a:r>
                <a:endParaRPr lang="nb-NO" sz="1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9" name="TekstSylinder 18"/>
          <p:cNvSpPr txBox="1"/>
          <p:nvPr/>
        </p:nvSpPr>
        <p:spPr>
          <a:xfrm>
            <a:off x="4583832" y="188640"/>
            <a:ext cx="3391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88"/>
                </a:solidFill>
              </a:rPr>
              <a:t>National organization</a:t>
            </a:r>
            <a:endParaRPr lang="en-US" sz="2800" b="1" dirty="0">
              <a:solidFill>
                <a:srgbClr val="003388"/>
              </a:solidFill>
            </a:endParaRPr>
          </a:p>
        </p:txBody>
      </p:sp>
      <p:sp>
        <p:nvSpPr>
          <p:cNvPr id="16" name="Alternativ prosess 7"/>
          <p:cNvSpPr/>
          <p:nvPr/>
        </p:nvSpPr>
        <p:spPr>
          <a:xfrm>
            <a:off x="1343472" y="476672"/>
            <a:ext cx="2880320" cy="72008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Directors (</a:t>
            </a:r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fagdirektør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Regional Health Authorities (4)</a:t>
            </a:r>
          </a:p>
        </p:txBody>
      </p:sp>
      <p:sp>
        <p:nvSpPr>
          <p:cNvPr id="17" name="Pil opp og ned 10"/>
          <p:cNvSpPr/>
          <p:nvPr/>
        </p:nvSpPr>
        <p:spPr>
          <a:xfrm>
            <a:off x="2574105" y="1268760"/>
            <a:ext cx="209527" cy="3809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0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/>
          <p:nvPr/>
        </p:nvPicPr>
        <p:blipFill>
          <a:blip r:embed="rId3"/>
          <a:stretch>
            <a:fillRect/>
          </a:stretch>
        </p:blipFill>
        <p:spPr>
          <a:xfrm>
            <a:off x="4826223" y="1340768"/>
            <a:ext cx="7056784" cy="525658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91344" y="2204864"/>
            <a:ext cx="4248472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Regional working group </a:t>
            </a:r>
            <a:r>
              <a:rPr lang="en-US" sz="2400" b="1" u="sng" dirty="0" smtClean="0"/>
              <a:t>2018/19:</a:t>
            </a:r>
            <a:endParaRPr lang="en-US" sz="2400" u="sng" dirty="0" smtClean="0"/>
          </a:p>
          <a:p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 smtClean="0"/>
              <a:t>UiT</a:t>
            </a:r>
            <a:r>
              <a:rPr lang="en-US" sz="2400" dirty="0" smtClean="0"/>
              <a:t> – The arctic university of </a:t>
            </a:r>
            <a:r>
              <a:rPr lang="en-US" sz="2400" dirty="0" smtClean="0"/>
              <a:t>Norway (</a:t>
            </a:r>
            <a:r>
              <a:rPr lang="en-US" sz="2400" dirty="0" err="1" smtClean="0"/>
              <a:t>UiT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University Hospital North </a:t>
            </a:r>
            <a:r>
              <a:rPr lang="en-US" sz="2400" dirty="0" smtClean="0"/>
              <a:t>Norway (UNN)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survey and workshops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proposed organization</a:t>
            </a:r>
            <a:endParaRPr lang="en-US" sz="2400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4845514" y="33265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Research </a:t>
            </a:r>
            <a:r>
              <a:rPr lang="nb-NO" b="1" dirty="0" err="1" smtClean="0"/>
              <a:t>groups</a:t>
            </a:r>
            <a:r>
              <a:rPr lang="nb-NO" b="1" dirty="0" smtClean="0"/>
              <a:t> at UiT – The </a:t>
            </a:r>
            <a:r>
              <a:rPr lang="nb-NO" b="1" dirty="0" err="1" smtClean="0"/>
              <a:t>arctic</a:t>
            </a:r>
            <a:r>
              <a:rPr lang="nb-NO" b="1" dirty="0" smtClean="0"/>
              <a:t> </a:t>
            </a:r>
            <a:r>
              <a:rPr lang="nb-NO" b="1" dirty="0" err="1" smtClean="0"/>
              <a:t>university</a:t>
            </a:r>
            <a:r>
              <a:rPr lang="nb-NO" b="1" dirty="0" smtClean="0"/>
              <a:t> </a:t>
            </a:r>
            <a:r>
              <a:rPr lang="nb-NO" b="1" dirty="0" err="1" smtClean="0"/>
              <a:t>of</a:t>
            </a:r>
            <a:r>
              <a:rPr lang="nb-NO" b="1" dirty="0" smtClean="0"/>
              <a:t> Norway</a:t>
            </a:r>
          </a:p>
          <a:p>
            <a:r>
              <a:rPr lang="nb-NO" b="1" dirty="0" smtClean="0"/>
              <a:t>(UiT)</a:t>
            </a:r>
            <a:endParaRPr lang="en-US" b="1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192344" y="332657"/>
            <a:ext cx="2690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/>
              <a:t>C</a:t>
            </a:r>
            <a:r>
              <a:rPr lang="nb-NO" b="1" dirty="0" err="1" smtClean="0"/>
              <a:t>linical</a:t>
            </a:r>
            <a:r>
              <a:rPr lang="nb-NO" b="1" dirty="0" smtClean="0"/>
              <a:t> </a:t>
            </a:r>
            <a:r>
              <a:rPr lang="nb-NO" b="1" dirty="0" err="1" smtClean="0"/>
              <a:t>departments</a:t>
            </a:r>
            <a:r>
              <a:rPr lang="nb-NO" b="1" dirty="0" smtClean="0"/>
              <a:t> at </a:t>
            </a:r>
            <a:r>
              <a:rPr lang="nb-NO" b="1" dirty="0" err="1" smtClean="0"/>
              <a:t>the</a:t>
            </a:r>
            <a:r>
              <a:rPr lang="nb-NO" b="1" dirty="0" smtClean="0"/>
              <a:t> </a:t>
            </a:r>
            <a:r>
              <a:rPr lang="nb-NO" b="1" dirty="0" err="1" smtClean="0"/>
              <a:t>University</a:t>
            </a:r>
            <a:r>
              <a:rPr lang="nb-NO" b="1" dirty="0" smtClean="0"/>
              <a:t> Hospital North Norway</a:t>
            </a:r>
          </a:p>
          <a:p>
            <a:r>
              <a:rPr lang="nb-NO" b="1" dirty="0" smtClean="0"/>
              <a:t>(UNN)</a:t>
            </a:r>
            <a:endParaRPr lang="en-US" b="1" dirty="0"/>
          </a:p>
        </p:txBody>
      </p:sp>
      <p:sp>
        <p:nvSpPr>
          <p:cNvPr id="8" name="Alternativ prosess 7"/>
          <p:cNvSpPr/>
          <p:nvPr/>
        </p:nvSpPr>
        <p:spPr>
          <a:xfrm>
            <a:off x="780592" y="332656"/>
            <a:ext cx="2448272" cy="93610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nb-N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Regional </a:t>
            </a:r>
            <a:r>
              <a:rPr lang="nb-NO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nb-N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PM </a:t>
            </a:r>
            <a:r>
              <a:rPr lang="nb-NO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Northern Norway</a:t>
            </a:r>
          </a:p>
        </p:txBody>
      </p:sp>
    </p:spTree>
    <p:extLst>
      <p:ext uri="{BB962C8B-B14F-4D97-AF65-F5344CB8AC3E}">
        <p14:creationId xmlns:p14="http://schemas.microsoft.com/office/powerpoint/2010/main" val="28391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UNN</Template>
  <TotalTime>2036</TotalTime>
  <Words>975</Words>
  <Application>Microsoft Macintosh PowerPoint</Application>
  <PresentationFormat>Custom</PresentationFormat>
  <Paragraphs>146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UNN</vt:lpstr>
      <vt:lpstr>Precision medicine in Northern Norway  Rune Sundset, Head of PET Imaging Center, University Hospital North Norway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panels for cancer at UNN in Tromsø</vt:lpstr>
      <vt:lpstr>Next generation sequencing - new molecular diagnostic possibilities in neuromuscular patients</vt:lpstr>
      <vt:lpstr>Prosigna test for breast cancer (EMIT study, lead by OUS) </vt:lpstr>
      <vt:lpstr>Peptide Receptor Radionuclide Therapy (PRRT, radioisotope therapy)</vt:lpstr>
      <vt:lpstr> Nuclear medicine - THERANOSTICS Precision medicine </vt:lpstr>
      <vt:lpstr>PowerPoint Presentation</vt:lpstr>
    </vt:vector>
  </TitlesOfParts>
  <Company>Helse 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utvmae</dc:creator>
  <cp:lastModifiedBy>Information Services</cp:lastModifiedBy>
  <cp:revision>85</cp:revision>
  <cp:lastPrinted>2019-11-24T16:10:12Z</cp:lastPrinted>
  <dcterms:created xsi:type="dcterms:W3CDTF">2014-02-10T14:23:50Z</dcterms:created>
  <dcterms:modified xsi:type="dcterms:W3CDTF">2019-11-25T06:14:17Z</dcterms:modified>
</cp:coreProperties>
</file>